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27" r:id="rId2"/>
    <p:sldId id="349" r:id="rId3"/>
    <p:sldId id="406" r:id="rId4"/>
    <p:sldId id="407" r:id="rId5"/>
    <p:sldId id="354" r:id="rId6"/>
    <p:sldId id="408" r:id="rId7"/>
    <p:sldId id="405" r:id="rId8"/>
    <p:sldId id="414" r:id="rId9"/>
    <p:sldId id="435" r:id="rId10"/>
    <p:sldId id="436" r:id="rId11"/>
    <p:sldId id="432" r:id="rId12"/>
    <p:sldId id="439" r:id="rId13"/>
    <p:sldId id="415" r:id="rId14"/>
    <p:sldId id="416" r:id="rId15"/>
    <p:sldId id="417" r:id="rId16"/>
    <p:sldId id="418" r:id="rId17"/>
    <p:sldId id="431" r:id="rId18"/>
    <p:sldId id="419" r:id="rId19"/>
    <p:sldId id="420" r:id="rId20"/>
    <p:sldId id="1168" r:id="rId21"/>
    <p:sldId id="358" r:id="rId22"/>
    <p:sldId id="428" r:id="rId23"/>
    <p:sldId id="422" r:id="rId24"/>
    <p:sldId id="360" r:id="rId25"/>
    <p:sldId id="361" r:id="rId26"/>
    <p:sldId id="424" r:id="rId27"/>
    <p:sldId id="364" r:id="rId28"/>
    <p:sldId id="426" r:id="rId29"/>
    <p:sldId id="425" r:id="rId30"/>
    <p:sldId id="430" r:id="rId31"/>
    <p:sldId id="366" r:id="rId32"/>
    <p:sldId id="378" r:id="rId33"/>
    <p:sldId id="429" r:id="rId34"/>
    <p:sldId id="367" r:id="rId35"/>
    <p:sldId id="30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33DD2-ACCD-4616-B954-C15C29B9C02F}" v="18" dt="2020-10-20T08:17:39.68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7384" autoAdjust="0"/>
  </p:normalViewPr>
  <p:slideViewPr>
    <p:cSldViewPr>
      <p:cViewPr varScale="1">
        <p:scale>
          <a:sx n="59" d="100"/>
          <a:sy n="59" d="100"/>
        </p:scale>
        <p:origin x="1680" y="72"/>
      </p:cViewPr>
      <p:guideLst>
        <p:guide orient="horz" pos="2160"/>
        <p:guide pos="2880"/>
      </p:guideLst>
    </p:cSldViewPr>
  </p:slideViewPr>
  <p:outlineViewPr>
    <p:cViewPr>
      <p:scale>
        <a:sx n="33" d="100"/>
        <a:sy n="33" d="100"/>
      </p:scale>
      <p:origin x="0" y="1536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Figueiredo Belchior" userId="35abccac-48e3-47e5-9488-9a93acb05b46" providerId="ADAL" clId="{AD333DD2-ACCD-4616-B954-C15C29B9C02F}"/>
    <pc:docChg chg="undo custSel addSld delSld modSld sldOrd modShowInfo">
      <pc:chgData name="Ricardo Figueiredo Belchior" userId="35abccac-48e3-47e5-9488-9a93acb05b46" providerId="ADAL" clId="{AD333DD2-ACCD-4616-B954-C15C29B9C02F}" dt="2020-10-20T08:34:55.368" v="2517" actId="14100"/>
      <pc:docMkLst>
        <pc:docMk/>
      </pc:docMkLst>
      <pc:sldChg chg="add del">
        <pc:chgData name="Ricardo Figueiredo Belchior" userId="35abccac-48e3-47e5-9488-9a93acb05b46" providerId="ADAL" clId="{AD333DD2-ACCD-4616-B954-C15C29B9C02F}" dt="2020-10-20T07:08:58.590" v="943" actId="22"/>
        <pc:sldMkLst>
          <pc:docMk/>
          <pc:sldMk cId="2642287571" sldId="304"/>
        </pc:sldMkLst>
      </pc:sldChg>
      <pc:sldChg chg="modSp mod">
        <pc:chgData name="Ricardo Figueiredo Belchior" userId="35abccac-48e3-47e5-9488-9a93acb05b46" providerId="ADAL" clId="{AD333DD2-ACCD-4616-B954-C15C29B9C02F}" dt="2020-10-20T08:34:55.368" v="2517" actId="14100"/>
        <pc:sldMkLst>
          <pc:docMk/>
          <pc:sldMk cId="6156025" sldId="349"/>
        </pc:sldMkLst>
        <pc:spChg chg="mod">
          <ac:chgData name="Ricardo Figueiredo Belchior" userId="35abccac-48e3-47e5-9488-9a93acb05b46" providerId="ADAL" clId="{AD333DD2-ACCD-4616-B954-C15C29B9C02F}" dt="2020-10-20T08:34:55.368" v="2517" actId="14100"/>
          <ac:spMkLst>
            <pc:docMk/>
            <pc:sldMk cId="6156025" sldId="349"/>
            <ac:spMk id="2" creationId="{00000000-0000-0000-0000-000000000000}"/>
          </ac:spMkLst>
        </pc:spChg>
      </pc:sldChg>
      <pc:sldChg chg="modSp mod">
        <pc:chgData name="Ricardo Figueiredo Belchior" userId="35abccac-48e3-47e5-9488-9a93acb05b46" providerId="ADAL" clId="{AD333DD2-ACCD-4616-B954-C15C29B9C02F}" dt="2020-10-20T08:34:14.672" v="2503" actId="1038"/>
        <pc:sldMkLst>
          <pc:docMk/>
          <pc:sldMk cId="1830057982" sldId="354"/>
        </pc:sldMkLst>
        <pc:spChg chg="mod">
          <ac:chgData name="Ricardo Figueiredo Belchior" userId="35abccac-48e3-47e5-9488-9a93acb05b46" providerId="ADAL" clId="{AD333DD2-ACCD-4616-B954-C15C29B9C02F}" dt="2020-10-20T08:33:57.442" v="2496" actId="14100"/>
          <ac:spMkLst>
            <pc:docMk/>
            <pc:sldMk cId="1830057982" sldId="354"/>
            <ac:spMk id="2" creationId="{00000000-0000-0000-0000-000000000000}"/>
          </ac:spMkLst>
        </pc:spChg>
        <pc:picChg chg="mod">
          <ac:chgData name="Ricardo Figueiredo Belchior" userId="35abccac-48e3-47e5-9488-9a93acb05b46" providerId="ADAL" clId="{AD333DD2-ACCD-4616-B954-C15C29B9C02F}" dt="2020-10-20T08:34:14.672" v="2503" actId="1038"/>
          <ac:picMkLst>
            <pc:docMk/>
            <pc:sldMk cId="1830057982" sldId="354"/>
            <ac:picMk id="6" creationId="{00000000-0000-0000-0000-000000000000}"/>
          </ac:picMkLst>
        </pc:picChg>
      </pc:sldChg>
      <pc:sldChg chg="modSp mod">
        <pc:chgData name="Ricardo Figueiredo Belchior" userId="35abccac-48e3-47e5-9488-9a93acb05b46" providerId="ADAL" clId="{AD333DD2-ACCD-4616-B954-C15C29B9C02F}" dt="2020-10-20T06:23:31.416" v="376" actId="20577"/>
        <pc:sldMkLst>
          <pc:docMk/>
          <pc:sldMk cId="969739050" sldId="358"/>
        </pc:sldMkLst>
        <pc:spChg chg="mod">
          <ac:chgData name="Ricardo Figueiredo Belchior" userId="35abccac-48e3-47e5-9488-9a93acb05b46" providerId="ADAL" clId="{AD333DD2-ACCD-4616-B954-C15C29B9C02F}" dt="2020-10-20T06:23:03.272" v="373" actId="122"/>
          <ac:spMkLst>
            <pc:docMk/>
            <pc:sldMk cId="969739050" sldId="358"/>
            <ac:spMk id="2" creationId="{00000000-0000-0000-0000-000000000000}"/>
          </ac:spMkLst>
        </pc:spChg>
        <pc:spChg chg="mod">
          <ac:chgData name="Ricardo Figueiredo Belchior" userId="35abccac-48e3-47e5-9488-9a93acb05b46" providerId="ADAL" clId="{AD333DD2-ACCD-4616-B954-C15C29B9C02F}" dt="2020-10-20T06:23:31.416" v="376" actId="20577"/>
          <ac:spMkLst>
            <pc:docMk/>
            <pc:sldMk cId="969739050" sldId="358"/>
            <ac:spMk id="4" creationId="{00000000-0000-0000-0000-000000000000}"/>
          </ac:spMkLst>
        </pc:spChg>
      </pc:sldChg>
      <pc:sldChg chg="modSp mod">
        <pc:chgData name="Ricardo Figueiredo Belchior" userId="35abccac-48e3-47e5-9488-9a93acb05b46" providerId="ADAL" clId="{AD333DD2-ACCD-4616-B954-C15C29B9C02F}" dt="2020-10-20T06:19:05.380" v="331" actId="14100"/>
        <pc:sldMkLst>
          <pc:docMk/>
          <pc:sldMk cId="1961971785" sldId="361"/>
        </pc:sldMkLst>
        <pc:spChg chg="mod">
          <ac:chgData name="Ricardo Figueiredo Belchior" userId="35abccac-48e3-47e5-9488-9a93acb05b46" providerId="ADAL" clId="{AD333DD2-ACCD-4616-B954-C15C29B9C02F}" dt="2020-10-20T06:17:59.221" v="324" actId="1076"/>
          <ac:spMkLst>
            <pc:docMk/>
            <pc:sldMk cId="1961971785" sldId="361"/>
            <ac:spMk id="2" creationId="{00000000-0000-0000-0000-000000000000}"/>
          </ac:spMkLst>
        </pc:spChg>
        <pc:spChg chg="mod">
          <ac:chgData name="Ricardo Figueiredo Belchior" userId="35abccac-48e3-47e5-9488-9a93acb05b46" providerId="ADAL" clId="{AD333DD2-ACCD-4616-B954-C15C29B9C02F}" dt="2020-10-20T06:19:05.380" v="331" actId="14100"/>
          <ac:spMkLst>
            <pc:docMk/>
            <pc:sldMk cId="1961971785" sldId="361"/>
            <ac:spMk id="5" creationId="{00000000-0000-0000-0000-000000000000}"/>
          </ac:spMkLst>
        </pc:spChg>
      </pc:sldChg>
      <pc:sldChg chg="modSp mod">
        <pc:chgData name="Ricardo Figueiredo Belchior" userId="35abccac-48e3-47e5-9488-9a93acb05b46" providerId="ADAL" clId="{AD333DD2-ACCD-4616-B954-C15C29B9C02F}" dt="2020-10-19T14:34:04.192" v="42" actId="14100"/>
        <pc:sldMkLst>
          <pc:docMk/>
          <pc:sldMk cId="1237058477" sldId="364"/>
        </pc:sldMkLst>
        <pc:spChg chg="mod">
          <ac:chgData name="Ricardo Figueiredo Belchior" userId="35abccac-48e3-47e5-9488-9a93acb05b46" providerId="ADAL" clId="{AD333DD2-ACCD-4616-B954-C15C29B9C02F}" dt="2020-10-19T14:34:04.192" v="42" actId="14100"/>
          <ac:spMkLst>
            <pc:docMk/>
            <pc:sldMk cId="1237058477" sldId="364"/>
            <ac:spMk id="5" creationId="{00000000-0000-0000-0000-000000000000}"/>
          </ac:spMkLst>
        </pc:spChg>
      </pc:sldChg>
      <pc:sldChg chg="addSp">
        <pc:chgData name="Ricardo Figueiredo Belchior" userId="35abccac-48e3-47e5-9488-9a93acb05b46" providerId="ADAL" clId="{AD333DD2-ACCD-4616-B954-C15C29B9C02F}" dt="2020-10-20T06:11:08.169" v="262"/>
        <pc:sldMkLst>
          <pc:docMk/>
          <pc:sldMk cId="1981325747" sldId="366"/>
        </pc:sldMkLst>
        <pc:picChg chg="add">
          <ac:chgData name="Ricardo Figueiredo Belchior" userId="35abccac-48e3-47e5-9488-9a93acb05b46" providerId="ADAL" clId="{AD333DD2-ACCD-4616-B954-C15C29B9C02F}" dt="2020-10-20T06:11:08.169" v="262"/>
          <ac:picMkLst>
            <pc:docMk/>
            <pc:sldMk cId="1981325747" sldId="366"/>
            <ac:picMk id="1026" creationId="{7D959D68-D49A-498E-ADC2-56D8D838BE02}"/>
          </ac:picMkLst>
        </pc:picChg>
      </pc:sldChg>
      <pc:sldChg chg="addSp modSp add del mod">
        <pc:chgData name="Ricardo Figueiredo Belchior" userId="35abccac-48e3-47e5-9488-9a93acb05b46" providerId="ADAL" clId="{AD333DD2-ACCD-4616-B954-C15C29B9C02F}" dt="2020-10-20T06:12:26.379" v="288" actId="255"/>
        <pc:sldMkLst>
          <pc:docMk/>
          <pc:sldMk cId="2050981617" sldId="366"/>
        </pc:sldMkLst>
        <pc:spChg chg="add mod">
          <ac:chgData name="Ricardo Figueiredo Belchior" userId="35abccac-48e3-47e5-9488-9a93acb05b46" providerId="ADAL" clId="{AD333DD2-ACCD-4616-B954-C15C29B9C02F}" dt="2020-10-20T06:12:26.379" v="288" actId="255"/>
          <ac:spMkLst>
            <pc:docMk/>
            <pc:sldMk cId="2050981617" sldId="366"/>
            <ac:spMk id="3" creationId="{154A3740-B6F6-4517-9749-8BFF4226BC0E}"/>
          </ac:spMkLst>
        </pc:spChg>
        <pc:picChg chg="mod">
          <ac:chgData name="Ricardo Figueiredo Belchior" userId="35abccac-48e3-47e5-9488-9a93acb05b46" providerId="ADAL" clId="{AD333DD2-ACCD-4616-B954-C15C29B9C02F}" dt="2020-10-20T06:11:19.878" v="267" actId="1076"/>
          <ac:picMkLst>
            <pc:docMk/>
            <pc:sldMk cId="2050981617" sldId="366"/>
            <ac:picMk id="1026" creationId="{7D959D68-D49A-498E-ADC2-56D8D838BE02}"/>
          </ac:picMkLst>
        </pc:picChg>
      </pc:sldChg>
      <pc:sldChg chg="modSp mod">
        <pc:chgData name="Ricardo Figueiredo Belchior" userId="35abccac-48e3-47e5-9488-9a93acb05b46" providerId="ADAL" clId="{AD333DD2-ACCD-4616-B954-C15C29B9C02F}" dt="2020-10-20T06:08:56.176" v="261" actId="14100"/>
        <pc:sldMkLst>
          <pc:docMk/>
          <pc:sldMk cId="79761560" sldId="378"/>
        </pc:sldMkLst>
        <pc:spChg chg="mod">
          <ac:chgData name="Ricardo Figueiredo Belchior" userId="35abccac-48e3-47e5-9488-9a93acb05b46" providerId="ADAL" clId="{AD333DD2-ACCD-4616-B954-C15C29B9C02F}" dt="2020-10-20T06:08:56.176" v="261" actId="14100"/>
          <ac:spMkLst>
            <pc:docMk/>
            <pc:sldMk cId="79761560" sldId="378"/>
            <ac:spMk id="2" creationId="{00000000-0000-0000-0000-000000000000}"/>
          </ac:spMkLst>
        </pc:spChg>
      </pc:sldChg>
      <pc:sldChg chg="modSp mod">
        <pc:chgData name="Ricardo Figueiredo Belchior" userId="35abccac-48e3-47e5-9488-9a93acb05b46" providerId="ADAL" clId="{AD333DD2-ACCD-4616-B954-C15C29B9C02F}" dt="2020-10-20T08:34:44.874" v="2516" actId="179"/>
        <pc:sldMkLst>
          <pc:docMk/>
          <pc:sldMk cId="760081394" sldId="406"/>
        </pc:sldMkLst>
        <pc:spChg chg="mod">
          <ac:chgData name="Ricardo Figueiredo Belchior" userId="35abccac-48e3-47e5-9488-9a93acb05b46" providerId="ADAL" clId="{AD333DD2-ACCD-4616-B954-C15C29B9C02F}" dt="2020-10-20T08:34:44.874" v="2516" actId="179"/>
          <ac:spMkLst>
            <pc:docMk/>
            <pc:sldMk cId="760081394" sldId="406"/>
            <ac:spMk id="5" creationId="{00000000-0000-0000-0000-000000000000}"/>
          </ac:spMkLst>
        </pc:spChg>
      </pc:sldChg>
      <pc:sldChg chg="modSp mod">
        <pc:chgData name="Ricardo Figueiredo Belchior" userId="35abccac-48e3-47e5-9488-9a93acb05b46" providerId="ADAL" clId="{AD333DD2-ACCD-4616-B954-C15C29B9C02F}" dt="2020-10-20T08:34:26.276" v="2512" actId="6549"/>
        <pc:sldMkLst>
          <pc:docMk/>
          <pc:sldMk cId="1514020097" sldId="407"/>
        </pc:sldMkLst>
        <pc:spChg chg="mod">
          <ac:chgData name="Ricardo Figueiredo Belchior" userId="35abccac-48e3-47e5-9488-9a93acb05b46" providerId="ADAL" clId="{AD333DD2-ACCD-4616-B954-C15C29B9C02F}" dt="2020-10-20T08:34:26.276" v="2512" actId="6549"/>
          <ac:spMkLst>
            <pc:docMk/>
            <pc:sldMk cId="1514020097" sldId="407"/>
            <ac:spMk id="5" creationId="{00000000-0000-0000-0000-000000000000}"/>
          </ac:spMkLst>
        </pc:spChg>
      </pc:sldChg>
      <pc:sldChg chg="addSp delSp modSp mod modAnim">
        <pc:chgData name="Ricardo Figueiredo Belchior" userId="35abccac-48e3-47e5-9488-9a93acb05b46" providerId="ADAL" clId="{AD333DD2-ACCD-4616-B954-C15C29B9C02F}" dt="2020-10-20T08:17:39.684" v="1152"/>
        <pc:sldMkLst>
          <pc:docMk/>
          <pc:sldMk cId="278784876" sldId="414"/>
        </pc:sldMkLst>
        <pc:spChg chg="add del mod">
          <ac:chgData name="Ricardo Figueiredo Belchior" userId="35abccac-48e3-47e5-9488-9a93acb05b46" providerId="ADAL" clId="{AD333DD2-ACCD-4616-B954-C15C29B9C02F}" dt="2020-10-19T14:28:29.017" v="18" actId="478"/>
          <ac:spMkLst>
            <pc:docMk/>
            <pc:sldMk cId="278784876" sldId="414"/>
            <ac:spMk id="19" creationId="{7A9FE9EE-FE7C-451A-B2B5-C1060778A509}"/>
          </ac:spMkLst>
        </pc:spChg>
        <pc:spChg chg="add mod">
          <ac:chgData name="Ricardo Figueiredo Belchior" userId="35abccac-48e3-47e5-9488-9a93acb05b46" providerId="ADAL" clId="{AD333DD2-ACCD-4616-B954-C15C29B9C02F}" dt="2020-10-19T14:28:33.454" v="19" actId="14100"/>
          <ac:spMkLst>
            <pc:docMk/>
            <pc:sldMk cId="278784876" sldId="414"/>
            <ac:spMk id="21" creationId="{B6994F2F-5C93-43E3-B29F-DDAF90C6698A}"/>
          </ac:spMkLst>
        </pc:spChg>
        <pc:spChg chg="add del mod">
          <ac:chgData name="Ricardo Figueiredo Belchior" userId="35abccac-48e3-47e5-9488-9a93acb05b46" providerId="ADAL" clId="{AD333DD2-ACCD-4616-B954-C15C29B9C02F}" dt="2020-10-19T14:28:18.785" v="16" actId="478"/>
          <ac:spMkLst>
            <pc:docMk/>
            <pc:sldMk cId="278784876" sldId="414"/>
            <ac:spMk id="23" creationId="{B21ECABD-5865-4A60-B4A6-4F4C62683217}"/>
          </ac:spMkLst>
        </pc:spChg>
        <pc:spChg chg="add mod">
          <ac:chgData name="Ricardo Figueiredo Belchior" userId="35abccac-48e3-47e5-9488-9a93acb05b46" providerId="ADAL" clId="{AD333DD2-ACCD-4616-B954-C15C29B9C02F}" dt="2020-10-19T14:28:50.377" v="22" actId="1036"/>
          <ac:spMkLst>
            <pc:docMk/>
            <pc:sldMk cId="278784876" sldId="414"/>
            <ac:spMk id="25" creationId="{1419E0D4-E91C-4635-A522-E03EA5ED0FA5}"/>
          </ac:spMkLst>
        </pc:spChg>
        <pc:picChg chg="add mod">
          <ac:chgData name="Ricardo Figueiredo Belchior" userId="35abccac-48e3-47e5-9488-9a93acb05b46" providerId="ADAL" clId="{AD333DD2-ACCD-4616-B954-C15C29B9C02F}" dt="2020-10-19T14:27:26.734" v="9" actId="1076"/>
          <ac:picMkLst>
            <pc:docMk/>
            <pc:sldMk cId="278784876" sldId="414"/>
            <ac:picMk id="3" creationId="{7FC41B91-10A2-4E3D-ABC4-8E8FC472ABD3}"/>
          </ac:picMkLst>
        </pc:picChg>
        <pc:picChg chg="del">
          <ac:chgData name="Ricardo Figueiredo Belchior" userId="35abccac-48e3-47e5-9488-9a93acb05b46" providerId="ADAL" clId="{AD333DD2-ACCD-4616-B954-C15C29B9C02F}" dt="2020-10-19T14:22:46.403" v="0" actId="478"/>
          <ac:picMkLst>
            <pc:docMk/>
            <pc:sldMk cId="278784876" sldId="414"/>
            <ac:picMk id="6" creationId="{00000000-0000-0000-0000-000000000000}"/>
          </ac:picMkLst>
        </pc:picChg>
        <pc:cxnChg chg="add mod">
          <ac:chgData name="Ricardo Figueiredo Belchior" userId="35abccac-48e3-47e5-9488-9a93acb05b46" providerId="ADAL" clId="{AD333DD2-ACCD-4616-B954-C15C29B9C02F}" dt="2020-10-19T14:22:46.935" v="1" actId="22"/>
          <ac:cxnSpMkLst>
            <pc:docMk/>
            <pc:sldMk cId="278784876" sldId="414"/>
            <ac:cxnSpMk id="5" creationId="{17B373D7-F212-4501-B357-1647D59BE926}"/>
          </ac:cxnSpMkLst>
        </pc:cxnChg>
        <pc:cxnChg chg="add mod">
          <ac:chgData name="Ricardo Figueiredo Belchior" userId="35abccac-48e3-47e5-9488-9a93acb05b46" providerId="ADAL" clId="{AD333DD2-ACCD-4616-B954-C15C29B9C02F}" dt="2020-10-19T14:23:18.544" v="2" actId="1582"/>
          <ac:cxnSpMkLst>
            <pc:docMk/>
            <pc:sldMk cId="278784876" sldId="414"/>
            <ac:cxnSpMk id="9" creationId="{050DD948-178F-4E91-8E7C-294A81516F02}"/>
          </ac:cxnSpMkLst>
        </pc:cxnChg>
        <pc:cxnChg chg="add mod">
          <ac:chgData name="Ricardo Figueiredo Belchior" userId="35abccac-48e3-47e5-9488-9a93acb05b46" providerId="ADAL" clId="{AD333DD2-ACCD-4616-B954-C15C29B9C02F}" dt="2020-10-19T14:29:48.600" v="34" actId="692"/>
          <ac:cxnSpMkLst>
            <pc:docMk/>
            <pc:sldMk cId="278784876" sldId="414"/>
            <ac:cxnSpMk id="11" creationId="{1704ADEA-6DD4-4D19-ADFD-228EA35BDCEF}"/>
          </ac:cxnSpMkLst>
        </pc:cxnChg>
        <pc:cxnChg chg="add mod">
          <ac:chgData name="Ricardo Figueiredo Belchior" userId="35abccac-48e3-47e5-9488-9a93acb05b46" providerId="ADAL" clId="{AD333DD2-ACCD-4616-B954-C15C29B9C02F}" dt="2020-10-19T14:29:42.892" v="32" actId="692"/>
          <ac:cxnSpMkLst>
            <pc:docMk/>
            <pc:sldMk cId="278784876" sldId="414"/>
            <ac:cxnSpMk id="13" creationId="{BFC3253A-AA67-4FEA-A8C7-6114878EF0DA}"/>
          </ac:cxnSpMkLst>
        </pc:cxnChg>
        <pc:cxnChg chg="add mod">
          <ac:chgData name="Ricardo Figueiredo Belchior" userId="35abccac-48e3-47e5-9488-9a93acb05b46" providerId="ADAL" clId="{AD333DD2-ACCD-4616-B954-C15C29B9C02F}" dt="2020-10-19T14:29:56.584" v="36" actId="692"/>
          <ac:cxnSpMkLst>
            <pc:docMk/>
            <pc:sldMk cId="278784876" sldId="414"/>
            <ac:cxnSpMk id="15" creationId="{921EF2A0-704C-457C-BA12-974028D43E32}"/>
          </ac:cxnSpMkLst>
        </pc:cxnChg>
        <pc:cxnChg chg="add mod">
          <ac:chgData name="Ricardo Figueiredo Belchior" userId="35abccac-48e3-47e5-9488-9a93acb05b46" providerId="ADAL" clId="{AD333DD2-ACCD-4616-B954-C15C29B9C02F}" dt="2020-10-19T14:29:59.394" v="37" actId="692"/>
          <ac:cxnSpMkLst>
            <pc:docMk/>
            <pc:sldMk cId="278784876" sldId="414"/>
            <ac:cxnSpMk id="17" creationId="{B4E14823-F3B6-412A-9BE9-0BCFBE127EED}"/>
          </ac:cxnSpMkLst>
        </pc:cxnChg>
        <pc:cxnChg chg="add del mod">
          <ac:chgData name="Ricardo Figueiredo Belchior" userId="35abccac-48e3-47e5-9488-9a93acb05b46" providerId="ADAL" clId="{AD333DD2-ACCD-4616-B954-C15C29B9C02F}" dt="2020-10-19T14:27:19.617" v="7" actId="478"/>
          <ac:cxnSpMkLst>
            <pc:docMk/>
            <pc:sldMk cId="278784876" sldId="414"/>
            <ac:cxnSpMk id="27" creationId="{C21CEB2B-8981-41F5-97B7-33CD1FF4E764}"/>
          </ac:cxnSpMkLst>
        </pc:cxnChg>
      </pc:sldChg>
      <pc:sldChg chg="modSp mod">
        <pc:chgData name="Ricardo Figueiredo Belchior" userId="35abccac-48e3-47e5-9488-9a93acb05b46" providerId="ADAL" clId="{AD333DD2-ACCD-4616-B954-C15C29B9C02F}" dt="2020-10-20T08:33:45.206" v="2493" actId="790"/>
        <pc:sldMkLst>
          <pc:docMk/>
          <pc:sldMk cId="2136604443" sldId="415"/>
        </pc:sldMkLst>
        <pc:spChg chg="mod">
          <ac:chgData name="Ricardo Figueiredo Belchior" userId="35abccac-48e3-47e5-9488-9a93acb05b46" providerId="ADAL" clId="{AD333DD2-ACCD-4616-B954-C15C29B9C02F}" dt="2020-10-20T08:33:45.206" v="2493" actId="790"/>
          <ac:spMkLst>
            <pc:docMk/>
            <pc:sldMk cId="2136604443" sldId="415"/>
            <ac:spMk id="2" creationId="{00000000-0000-0000-0000-000000000000}"/>
          </ac:spMkLst>
        </pc:spChg>
        <pc:spChg chg="mod">
          <ac:chgData name="Ricardo Figueiredo Belchior" userId="35abccac-48e3-47e5-9488-9a93acb05b46" providerId="ADAL" clId="{AD333DD2-ACCD-4616-B954-C15C29B9C02F}" dt="2020-10-20T06:59:50.846" v="933" actId="6549"/>
          <ac:spMkLst>
            <pc:docMk/>
            <pc:sldMk cId="2136604443" sldId="415"/>
            <ac:spMk id="5" creationId="{00000000-0000-0000-0000-000000000000}"/>
          </ac:spMkLst>
        </pc:spChg>
      </pc:sldChg>
      <pc:sldChg chg="modSp mod">
        <pc:chgData name="Ricardo Figueiredo Belchior" userId="35abccac-48e3-47e5-9488-9a93acb05b46" providerId="ADAL" clId="{AD333DD2-ACCD-4616-B954-C15C29B9C02F}" dt="2020-10-20T06:28:09.035" v="417" actId="14100"/>
        <pc:sldMkLst>
          <pc:docMk/>
          <pc:sldMk cId="622759595" sldId="416"/>
        </pc:sldMkLst>
        <pc:spChg chg="mod">
          <ac:chgData name="Ricardo Figueiredo Belchior" userId="35abccac-48e3-47e5-9488-9a93acb05b46" providerId="ADAL" clId="{AD333DD2-ACCD-4616-B954-C15C29B9C02F}" dt="2020-10-20T06:27:58.756" v="414" actId="122"/>
          <ac:spMkLst>
            <pc:docMk/>
            <pc:sldMk cId="622759595" sldId="416"/>
            <ac:spMk id="2" creationId="{00000000-0000-0000-0000-000000000000}"/>
          </ac:spMkLst>
        </pc:spChg>
        <pc:picChg chg="mod">
          <ac:chgData name="Ricardo Figueiredo Belchior" userId="35abccac-48e3-47e5-9488-9a93acb05b46" providerId="ADAL" clId="{AD333DD2-ACCD-4616-B954-C15C29B9C02F}" dt="2020-10-20T06:28:09.035" v="417" actId="14100"/>
          <ac:picMkLst>
            <pc:docMk/>
            <pc:sldMk cId="622759595" sldId="416"/>
            <ac:picMk id="7" creationId="{00000000-0000-0000-0000-000000000000}"/>
          </ac:picMkLst>
        </pc:picChg>
      </pc:sldChg>
      <pc:sldChg chg="addSp modSp mod">
        <pc:chgData name="Ricardo Figueiredo Belchior" userId="35abccac-48e3-47e5-9488-9a93acb05b46" providerId="ADAL" clId="{AD333DD2-ACCD-4616-B954-C15C29B9C02F}" dt="2020-10-20T06:27:19.031" v="408" actId="123"/>
        <pc:sldMkLst>
          <pc:docMk/>
          <pc:sldMk cId="629038453" sldId="418"/>
        </pc:sldMkLst>
        <pc:spChg chg="mod">
          <ac:chgData name="Ricardo Figueiredo Belchior" userId="35abccac-48e3-47e5-9488-9a93acb05b46" providerId="ADAL" clId="{AD333DD2-ACCD-4616-B954-C15C29B9C02F}" dt="2020-10-20T06:27:19.031" v="408" actId="123"/>
          <ac:spMkLst>
            <pc:docMk/>
            <pc:sldMk cId="629038453" sldId="418"/>
            <ac:spMk id="3" creationId="{00000000-0000-0000-0000-000000000000}"/>
          </ac:spMkLst>
        </pc:spChg>
        <pc:spChg chg="add mod">
          <ac:chgData name="Ricardo Figueiredo Belchior" userId="35abccac-48e3-47e5-9488-9a93acb05b46" providerId="ADAL" clId="{AD333DD2-ACCD-4616-B954-C15C29B9C02F}" dt="2020-10-19T14:32:17.751" v="40" actId="1076"/>
          <ac:spMkLst>
            <pc:docMk/>
            <pc:sldMk cId="629038453" sldId="418"/>
            <ac:spMk id="5" creationId="{E9303542-CF84-4F89-BFF8-444FDC5270F0}"/>
          </ac:spMkLst>
        </pc:spChg>
      </pc:sldChg>
      <pc:sldChg chg="modSp mod">
        <pc:chgData name="Ricardo Figueiredo Belchior" userId="35abccac-48e3-47e5-9488-9a93acb05b46" providerId="ADAL" clId="{AD333DD2-ACCD-4616-B954-C15C29B9C02F}" dt="2020-10-20T06:26:33.021" v="397" actId="115"/>
        <pc:sldMkLst>
          <pc:docMk/>
          <pc:sldMk cId="1370345864" sldId="419"/>
        </pc:sldMkLst>
        <pc:spChg chg="mod">
          <ac:chgData name="Ricardo Figueiredo Belchior" userId="35abccac-48e3-47e5-9488-9a93acb05b46" providerId="ADAL" clId="{AD333DD2-ACCD-4616-B954-C15C29B9C02F}" dt="2020-10-20T06:26:33.021" v="397" actId="115"/>
          <ac:spMkLst>
            <pc:docMk/>
            <pc:sldMk cId="1370345864" sldId="419"/>
            <ac:spMk id="5" creationId="{00000000-0000-0000-0000-000000000000}"/>
          </ac:spMkLst>
        </pc:spChg>
      </pc:sldChg>
      <pc:sldChg chg="modSp mod">
        <pc:chgData name="Ricardo Figueiredo Belchior" userId="35abccac-48e3-47e5-9488-9a93acb05b46" providerId="ADAL" clId="{AD333DD2-ACCD-4616-B954-C15C29B9C02F}" dt="2020-10-20T06:24:40.326" v="383" actId="122"/>
        <pc:sldMkLst>
          <pc:docMk/>
          <pc:sldMk cId="704594553" sldId="420"/>
        </pc:sldMkLst>
        <pc:spChg chg="mod">
          <ac:chgData name="Ricardo Figueiredo Belchior" userId="35abccac-48e3-47e5-9488-9a93acb05b46" providerId="ADAL" clId="{AD333DD2-ACCD-4616-B954-C15C29B9C02F}" dt="2020-10-20T06:24:40.326" v="383" actId="122"/>
          <ac:spMkLst>
            <pc:docMk/>
            <pc:sldMk cId="704594553" sldId="420"/>
            <ac:spMk id="2" creationId="{00000000-0000-0000-0000-000000000000}"/>
          </ac:spMkLst>
        </pc:spChg>
        <pc:picChg chg="mod">
          <ac:chgData name="Ricardo Figueiredo Belchior" userId="35abccac-48e3-47e5-9488-9a93acb05b46" providerId="ADAL" clId="{AD333DD2-ACCD-4616-B954-C15C29B9C02F}" dt="2020-10-20T06:24:28.655" v="382" actId="14100"/>
          <ac:picMkLst>
            <pc:docMk/>
            <pc:sldMk cId="704594553" sldId="420"/>
            <ac:picMk id="6" creationId="{00000000-0000-0000-0000-000000000000}"/>
          </ac:picMkLst>
        </pc:picChg>
      </pc:sldChg>
      <pc:sldChg chg="modSp mod">
        <pc:chgData name="Ricardo Figueiredo Belchior" userId="35abccac-48e3-47e5-9488-9a93acb05b46" providerId="ADAL" clId="{AD333DD2-ACCD-4616-B954-C15C29B9C02F}" dt="2020-10-20T06:21:15.718" v="350" actId="1076"/>
        <pc:sldMkLst>
          <pc:docMk/>
          <pc:sldMk cId="847905232" sldId="422"/>
        </pc:sldMkLst>
        <pc:spChg chg="mod">
          <ac:chgData name="Ricardo Figueiredo Belchior" userId="35abccac-48e3-47e5-9488-9a93acb05b46" providerId="ADAL" clId="{AD333DD2-ACCD-4616-B954-C15C29B9C02F}" dt="2020-10-20T06:21:15.718" v="350" actId="1076"/>
          <ac:spMkLst>
            <pc:docMk/>
            <pc:sldMk cId="847905232" sldId="422"/>
            <ac:spMk id="2" creationId="{00000000-0000-0000-0000-000000000000}"/>
          </ac:spMkLst>
        </pc:spChg>
      </pc:sldChg>
      <pc:sldChg chg="modSp mod">
        <pc:chgData name="Ricardo Figueiredo Belchior" userId="35abccac-48e3-47e5-9488-9a93acb05b46" providerId="ADAL" clId="{AD333DD2-ACCD-4616-B954-C15C29B9C02F}" dt="2020-10-20T06:17:17.156" v="305" actId="122"/>
        <pc:sldMkLst>
          <pc:docMk/>
          <pc:sldMk cId="107015407" sldId="424"/>
        </pc:sldMkLst>
        <pc:spChg chg="mod">
          <ac:chgData name="Ricardo Figueiredo Belchior" userId="35abccac-48e3-47e5-9488-9a93acb05b46" providerId="ADAL" clId="{AD333DD2-ACCD-4616-B954-C15C29B9C02F}" dt="2020-10-20T06:17:17.156" v="305" actId="122"/>
          <ac:spMkLst>
            <pc:docMk/>
            <pc:sldMk cId="107015407" sldId="424"/>
            <ac:spMk id="2" creationId="{00000000-0000-0000-0000-000000000000}"/>
          </ac:spMkLst>
        </pc:spChg>
      </pc:sldChg>
      <pc:sldChg chg="modSp mod">
        <pc:chgData name="Ricardo Figueiredo Belchior" userId="35abccac-48e3-47e5-9488-9a93acb05b46" providerId="ADAL" clId="{AD333DD2-ACCD-4616-B954-C15C29B9C02F}" dt="2020-10-20T06:15:42.514" v="301" actId="14100"/>
        <pc:sldMkLst>
          <pc:docMk/>
          <pc:sldMk cId="1989891965" sldId="425"/>
        </pc:sldMkLst>
        <pc:spChg chg="mod">
          <ac:chgData name="Ricardo Figueiredo Belchior" userId="35abccac-48e3-47e5-9488-9a93acb05b46" providerId="ADAL" clId="{AD333DD2-ACCD-4616-B954-C15C29B9C02F}" dt="2020-10-20T06:15:33.381" v="299" actId="14100"/>
          <ac:spMkLst>
            <pc:docMk/>
            <pc:sldMk cId="1989891965" sldId="425"/>
            <ac:spMk id="2" creationId="{00000000-0000-0000-0000-000000000000}"/>
          </ac:spMkLst>
        </pc:spChg>
        <pc:picChg chg="mod">
          <ac:chgData name="Ricardo Figueiredo Belchior" userId="35abccac-48e3-47e5-9488-9a93acb05b46" providerId="ADAL" clId="{AD333DD2-ACCD-4616-B954-C15C29B9C02F}" dt="2020-10-20T06:15:42.514" v="301" actId="14100"/>
          <ac:picMkLst>
            <pc:docMk/>
            <pc:sldMk cId="1989891965" sldId="425"/>
            <ac:picMk id="6" creationId="{00000000-0000-0000-0000-000000000000}"/>
          </ac:picMkLst>
        </pc:picChg>
      </pc:sldChg>
      <pc:sldChg chg="modSp mod">
        <pc:chgData name="Ricardo Figueiredo Belchior" userId="35abccac-48e3-47e5-9488-9a93acb05b46" providerId="ADAL" clId="{AD333DD2-ACCD-4616-B954-C15C29B9C02F}" dt="2020-10-19T14:34:30.983" v="43" actId="1076"/>
        <pc:sldMkLst>
          <pc:docMk/>
          <pc:sldMk cId="1786353757" sldId="426"/>
        </pc:sldMkLst>
        <pc:spChg chg="mod">
          <ac:chgData name="Ricardo Figueiredo Belchior" userId="35abccac-48e3-47e5-9488-9a93acb05b46" providerId="ADAL" clId="{AD333DD2-ACCD-4616-B954-C15C29B9C02F}" dt="2020-10-19T14:34:30.983" v="43" actId="1076"/>
          <ac:spMkLst>
            <pc:docMk/>
            <pc:sldMk cId="1786353757" sldId="426"/>
            <ac:spMk id="5" creationId="{00000000-0000-0000-0000-000000000000}"/>
          </ac:spMkLst>
        </pc:spChg>
      </pc:sldChg>
      <pc:sldChg chg="modSp mod">
        <pc:chgData name="Ricardo Figueiredo Belchior" userId="35abccac-48e3-47e5-9488-9a93acb05b46" providerId="ADAL" clId="{AD333DD2-ACCD-4616-B954-C15C29B9C02F}" dt="2020-10-20T06:21:51.606" v="357" actId="113"/>
        <pc:sldMkLst>
          <pc:docMk/>
          <pc:sldMk cId="3465206699" sldId="428"/>
        </pc:sldMkLst>
        <pc:spChg chg="mod">
          <ac:chgData name="Ricardo Figueiredo Belchior" userId="35abccac-48e3-47e5-9488-9a93acb05b46" providerId="ADAL" clId="{AD333DD2-ACCD-4616-B954-C15C29B9C02F}" dt="2020-10-20T06:21:51.606" v="357" actId="113"/>
          <ac:spMkLst>
            <pc:docMk/>
            <pc:sldMk cId="3465206699" sldId="428"/>
            <ac:spMk id="5" creationId="{00000000-0000-0000-0000-000000000000}"/>
          </ac:spMkLst>
        </pc:spChg>
      </pc:sldChg>
      <pc:sldChg chg="modSp mod">
        <pc:chgData name="Ricardo Figueiredo Belchior" userId="35abccac-48e3-47e5-9488-9a93acb05b46" providerId="ADAL" clId="{AD333DD2-ACCD-4616-B954-C15C29B9C02F}" dt="2020-10-20T06:15:21.783" v="296" actId="122"/>
        <pc:sldMkLst>
          <pc:docMk/>
          <pc:sldMk cId="3687341474" sldId="430"/>
        </pc:sldMkLst>
        <pc:spChg chg="mod">
          <ac:chgData name="Ricardo Figueiredo Belchior" userId="35abccac-48e3-47e5-9488-9a93acb05b46" providerId="ADAL" clId="{AD333DD2-ACCD-4616-B954-C15C29B9C02F}" dt="2020-10-20T06:15:21.783" v="296" actId="122"/>
          <ac:spMkLst>
            <pc:docMk/>
            <pc:sldMk cId="3687341474" sldId="430"/>
            <ac:spMk id="2" creationId="{00000000-0000-0000-0000-000000000000}"/>
          </ac:spMkLst>
        </pc:spChg>
      </pc:sldChg>
      <pc:sldChg chg="addSp delSp modSp new mod ord">
        <pc:chgData name="Ricardo Figueiredo Belchior" userId="35abccac-48e3-47e5-9488-9a93acb05b46" providerId="ADAL" clId="{AD333DD2-ACCD-4616-B954-C15C29B9C02F}" dt="2020-10-20T06:27:47.517" v="410"/>
        <pc:sldMkLst>
          <pc:docMk/>
          <pc:sldMk cId="1437150195" sldId="431"/>
        </pc:sldMkLst>
        <pc:spChg chg="mod">
          <ac:chgData name="Ricardo Figueiredo Belchior" userId="35abccac-48e3-47e5-9488-9a93acb05b46" providerId="ADAL" clId="{AD333DD2-ACCD-4616-B954-C15C29B9C02F}" dt="2020-10-19T14:46:28.520" v="66" actId="20577"/>
          <ac:spMkLst>
            <pc:docMk/>
            <pc:sldMk cId="1437150195" sldId="431"/>
            <ac:spMk id="2" creationId="{C16995B0-C39E-4BCB-8822-C4CF05C55B34}"/>
          </ac:spMkLst>
        </pc:spChg>
        <pc:spChg chg="add del mod">
          <ac:chgData name="Ricardo Figueiredo Belchior" userId="35abccac-48e3-47e5-9488-9a93acb05b46" providerId="ADAL" clId="{AD333DD2-ACCD-4616-B954-C15C29B9C02F}" dt="2020-10-19T14:46:41.992" v="69"/>
          <ac:spMkLst>
            <pc:docMk/>
            <pc:sldMk cId="1437150195" sldId="431"/>
            <ac:spMk id="3" creationId="{736D92F2-7D3A-4C44-9412-E6143176CA8E}"/>
          </ac:spMkLst>
        </pc:spChg>
        <pc:spChg chg="add mod">
          <ac:chgData name="Ricardo Figueiredo Belchior" userId="35abccac-48e3-47e5-9488-9a93acb05b46" providerId="ADAL" clId="{AD333DD2-ACCD-4616-B954-C15C29B9C02F}" dt="2020-10-20T05:32:54.011" v="256" actId="14100"/>
          <ac:spMkLst>
            <pc:docMk/>
            <pc:sldMk cId="1437150195" sldId="431"/>
            <ac:spMk id="4" creationId="{99331E60-A75B-4953-BBFD-98E233836EDD}"/>
          </ac:spMkLst>
        </pc:spChg>
      </pc:sldChg>
      <pc:sldChg chg="modSp add mod">
        <pc:chgData name="Ricardo Figueiredo Belchior" userId="35abccac-48e3-47e5-9488-9a93acb05b46" providerId="ADAL" clId="{AD333DD2-ACCD-4616-B954-C15C29B9C02F}" dt="2020-10-20T08:31:17.369" v="2403" actId="114"/>
        <pc:sldMkLst>
          <pc:docMk/>
          <pc:sldMk cId="4231930343" sldId="432"/>
        </pc:sldMkLst>
        <pc:spChg chg="mod">
          <ac:chgData name="Ricardo Figueiredo Belchior" userId="35abccac-48e3-47e5-9488-9a93acb05b46" providerId="ADAL" clId="{AD333DD2-ACCD-4616-B954-C15C29B9C02F}" dt="2020-10-20T06:56:06.572" v="527" actId="20577"/>
          <ac:spMkLst>
            <pc:docMk/>
            <pc:sldMk cId="4231930343" sldId="432"/>
            <ac:spMk id="2" creationId="{00000000-0000-0000-0000-000000000000}"/>
          </ac:spMkLst>
        </pc:spChg>
        <pc:spChg chg="mod">
          <ac:chgData name="Ricardo Figueiredo Belchior" userId="35abccac-48e3-47e5-9488-9a93acb05b46" providerId="ADAL" clId="{AD333DD2-ACCD-4616-B954-C15C29B9C02F}" dt="2020-10-20T08:31:17.369" v="2403" actId="114"/>
          <ac:spMkLst>
            <pc:docMk/>
            <pc:sldMk cId="4231930343" sldId="432"/>
            <ac:spMk id="3" creationId="{00000000-0000-0000-0000-000000000000}"/>
          </ac:spMkLst>
        </pc:spChg>
      </pc:sldChg>
      <pc:sldChg chg="modSp add mod">
        <pc:chgData name="Ricardo Figueiredo Belchior" userId="35abccac-48e3-47e5-9488-9a93acb05b46" providerId="ADAL" clId="{AD333DD2-ACCD-4616-B954-C15C29B9C02F}" dt="2020-10-20T06:59:06.653" v="904" actId="179"/>
        <pc:sldMkLst>
          <pc:docMk/>
          <pc:sldMk cId="44447580" sldId="435"/>
        </pc:sldMkLst>
        <pc:spChg chg="mod">
          <ac:chgData name="Ricardo Figueiredo Belchior" userId="35abccac-48e3-47e5-9488-9a93acb05b46" providerId="ADAL" clId="{AD333DD2-ACCD-4616-B954-C15C29B9C02F}" dt="2020-10-20T06:58:58.024" v="902" actId="1076"/>
          <ac:spMkLst>
            <pc:docMk/>
            <pc:sldMk cId="44447580" sldId="435"/>
            <ac:spMk id="2" creationId="{0F5B09F1-BCCD-4EDA-8270-55DF8220A8ED}"/>
          </ac:spMkLst>
        </pc:spChg>
        <pc:spChg chg="mod">
          <ac:chgData name="Ricardo Figueiredo Belchior" userId="35abccac-48e3-47e5-9488-9a93acb05b46" providerId="ADAL" clId="{AD333DD2-ACCD-4616-B954-C15C29B9C02F}" dt="2020-10-20T06:59:06.653" v="904" actId="179"/>
          <ac:spMkLst>
            <pc:docMk/>
            <pc:sldMk cId="44447580" sldId="435"/>
            <ac:spMk id="3" creationId="{83E93DA9-156F-49FF-8FDD-9F33026C85FA}"/>
          </ac:spMkLst>
        </pc:spChg>
      </pc:sldChg>
      <pc:sldChg chg="modSp add mod">
        <pc:chgData name="Ricardo Figueiredo Belchior" userId="35abccac-48e3-47e5-9488-9a93acb05b46" providerId="ADAL" clId="{AD333DD2-ACCD-4616-B954-C15C29B9C02F}" dt="2020-10-20T08:21:16.549" v="1263" actId="20577"/>
        <pc:sldMkLst>
          <pc:docMk/>
          <pc:sldMk cId="4183209325" sldId="436"/>
        </pc:sldMkLst>
        <pc:spChg chg="mod">
          <ac:chgData name="Ricardo Figueiredo Belchior" userId="35abccac-48e3-47e5-9488-9a93acb05b46" providerId="ADAL" clId="{AD333DD2-ACCD-4616-B954-C15C29B9C02F}" dt="2020-10-20T08:20:54.363" v="1250" actId="1076"/>
          <ac:spMkLst>
            <pc:docMk/>
            <pc:sldMk cId="4183209325" sldId="436"/>
            <ac:spMk id="2" creationId="{526C1281-898D-4962-9F86-2C4DAD41C013}"/>
          </ac:spMkLst>
        </pc:spChg>
        <pc:spChg chg="mod">
          <ac:chgData name="Ricardo Figueiredo Belchior" userId="35abccac-48e3-47e5-9488-9a93acb05b46" providerId="ADAL" clId="{AD333DD2-ACCD-4616-B954-C15C29B9C02F}" dt="2020-10-20T08:21:16.549" v="1263" actId="20577"/>
          <ac:spMkLst>
            <pc:docMk/>
            <pc:sldMk cId="4183209325" sldId="436"/>
            <ac:spMk id="3" creationId="{049E6DDF-B9F6-45B8-B541-9721FD0F9E12}"/>
          </ac:spMkLst>
        </pc:spChg>
      </pc:sldChg>
      <pc:sldChg chg="modSp add del mod">
        <pc:chgData name="Ricardo Figueiredo Belchior" userId="35abccac-48e3-47e5-9488-9a93acb05b46" providerId="ADAL" clId="{AD333DD2-ACCD-4616-B954-C15C29B9C02F}" dt="2020-10-20T06:55:49.560" v="516" actId="2696"/>
        <pc:sldMkLst>
          <pc:docMk/>
          <pc:sldMk cId="3940363768" sldId="437"/>
        </pc:sldMkLst>
        <pc:spChg chg="mod">
          <ac:chgData name="Ricardo Figueiredo Belchior" userId="35abccac-48e3-47e5-9488-9a93acb05b46" providerId="ADAL" clId="{AD333DD2-ACCD-4616-B954-C15C29B9C02F}" dt="2020-10-20T06:55:35.520" v="513" actId="21"/>
          <ac:spMkLst>
            <pc:docMk/>
            <pc:sldMk cId="3940363768" sldId="437"/>
            <ac:spMk id="3" creationId="{D9F6264B-FED0-48B6-B6DC-B195AA52A16A}"/>
          </ac:spMkLst>
        </pc:spChg>
      </pc:sldChg>
      <pc:sldChg chg="addSp delSp modSp add mod">
        <pc:chgData name="Ricardo Figueiredo Belchior" userId="35abccac-48e3-47e5-9488-9a93acb05b46" providerId="ADAL" clId="{AD333DD2-ACCD-4616-B954-C15C29B9C02F}" dt="2020-10-20T06:56:35.098" v="533" actId="1076"/>
        <pc:sldMkLst>
          <pc:docMk/>
          <pc:sldMk cId="1821351476" sldId="439"/>
        </pc:sldMkLst>
        <pc:spChg chg="mod">
          <ac:chgData name="Ricardo Figueiredo Belchior" userId="35abccac-48e3-47e5-9488-9a93acb05b46" providerId="ADAL" clId="{AD333DD2-ACCD-4616-B954-C15C29B9C02F}" dt="2020-10-20T06:56:16.738" v="529" actId="122"/>
          <ac:spMkLst>
            <pc:docMk/>
            <pc:sldMk cId="1821351476" sldId="439"/>
            <ac:spMk id="2" creationId="{00000000-0000-0000-0000-000000000000}"/>
          </ac:spMkLst>
        </pc:spChg>
        <pc:spChg chg="del">
          <ac:chgData name="Ricardo Figueiredo Belchior" userId="35abccac-48e3-47e5-9488-9a93acb05b46" providerId="ADAL" clId="{AD333DD2-ACCD-4616-B954-C15C29B9C02F}" dt="2020-10-20T06:56:20.772" v="530" actId="478"/>
          <ac:spMkLst>
            <pc:docMk/>
            <pc:sldMk cId="1821351476" sldId="439"/>
            <ac:spMk id="4" creationId="{00000000-0000-0000-0000-000000000000}"/>
          </ac:spMkLst>
        </pc:spChg>
        <pc:spChg chg="add del mod">
          <ac:chgData name="Ricardo Figueiredo Belchior" userId="35abccac-48e3-47e5-9488-9a93acb05b46" providerId="ADAL" clId="{AD333DD2-ACCD-4616-B954-C15C29B9C02F}" dt="2020-10-20T06:56:27.714" v="531" actId="478"/>
          <ac:spMkLst>
            <pc:docMk/>
            <pc:sldMk cId="1821351476" sldId="439"/>
            <ac:spMk id="5" creationId="{96AD3B75-4FD2-49A1-BE85-583CB1C6ADC6}"/>
          </ac:spMkLst>
        </pc:spChg>
        <pc:picChg chg="mod">
          <ac:chgData name="Ricardo Figueiredo Belchior" userId="35abccac-48e3-47e5-9488-9a93acb05b46" providerId="ADAL" clId="{AD333DD2-ACCD-4616-B954-C15C29B9C02F}" dt="2020-10-20T06:56:35.098" v="533" actId="1076"/>
          <ac:picMkLst>
            <pc:docMk/>
            <pc:sldMk cId="1821351476" sldId="439"/>
            <ac:picMk id="7" creationId="{7C46A9BF-DD91-4128-AD66-20F6B7A8EA11}"/>
          </ac:picMkLst>
        </pc:picChg>
      </pc:sldChg>
      <pc:sldChg chg="modSp add mod">
        <pc:chgData name="Ricardo Figueiredo Belchior" userId="35abccac-48e3-47e5-9488-9a93acb05b46" providerId="ADAL" clId="{AD333DD2-ACCD-4616-B954-C15C29B9C02F}" dt="2020-10-20T08:16:35.841" v="1148" actId="255"/>
        <pc:sldMkLst>
          <pc:docMk/>
          <pc:sldMk cId="2793465794" sldId="1168"/>
        </pc:sldMkLst>
        <pc:spChg chg="mod">
          <ac:chgData name="Ricardo Figueiredo Belchior" userId="35abccac-48e3-47e5-9488-9a93acb05b46" providerId="ADAL" clId="{AD333DD2-ACCD-4616-B954-C15C29B9C02F}" dt="2020-10-20T08:15:22.022" v="1128" actId="1076"/>
          <ac:spMkLst>
            <pc:docMk/>
            <pc:sldMk cId="2793465794" sldId="1168"/>
            <ac:spMk id="2" creationId="{CED0C802-7722-4580-AC68-E7470D5ECA3A}"/>
          </ac:spMkLst>
        </pc:spChg>
        <pc:spChg chg="mod">
          <ac:chgData name="Ricardo Figueiredo Belchior" userId="35abccac-48e3-47e5-9488-9a93acb05b46" providerId="ADAL" clId="{AD333DD2-ACCD-4616-B954-C15C29B9C02F}" dt="2020-10-20T08:16:35.841" v="1148" actId="255"/>
          <ac:spMkLst>
            <pc:docMk/>
            <pc:sldMk cId="2793465794" sldId="1168"/>
            <ac:spMk id="3" creationId="{D601EC09-9D4E-4E27-8017-0441449A28D4}"/>
          </ac:spMkLst>
        </pc:spChg>
      </pc:sldChg>
      <pc:sldMasterChg chg="addSldLayout modSldLayout">
        <pc:chgData name="Ricardo Figueiredo Belchior" userId="35abccac-48e3-47e5-9488-9a93acb05b46" providerId="ADAL" clId="{AD333DD2-ACCD-4616-B954-C15C29B9C02F}" dt="2020-10-20T06:54:09.616" v="435" actId="22"/>
        <pc:sldMasterMkLst>
          <pc:docMk/>
          <pc:sldMasterMk cId="3691570016" sldId="2147483648"/>
        </pc:sldMasterMkLst>
        <pc:sldLayoutChg chg="add mod">
          <pc:chgData name="Ricardo Figueiredo Belchior" userId="35abccac-48e3-47e5-9488-9a93acb05b46" providerId="ADAL" clId="{AD333DD2-ACCD-4616-B954-C15C29B9C02F}" dt="2020-10-20T06:54:09.616" v="435" actId="22"/>
          <pc:sldLayoutMkLst>
            <pc:docMk/>
            <pc:sldMasterMk cId="3691570016" sldId="2147483648"/>
            <pc:sldLayoutMk cId="2528355992" sldId="21474836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53284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nature of stakeholder relationships is another way in which the environment influences managers. The more obvious and secure these relationships, the more influence managers will have over organizational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Stakeholders </a:t>
            </a:r>
            <a:r>
              <a:rPr lang="en-US" sz="1200" kern="1200" dirty="0">
                <a:solidFill>
                  <a:schemeClr val="tx1"/>
                </a:solidFill>
                <a:effectLst/>
                <a:latin typeface="+mn-lt"/>
                <a:ea typeface="+mn-ea"/>
                <a:cs typeface="+mn-cs"/>
              </a:rPr>
              <a:t>are any constituencies in the organization’s environment affected by an organization’s decisions and actions. These groups have a stake in or are significantly influenced by what the organization does. In turn, these groups can influence the organization.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Management researchers who have looked at this issue are finding that managers of high-performing companies tend to consider the interests of all major stakeholder groups as they make decisions. </a:t>
            </a: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906026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Managers need to monitor each of these components and be ready to respond to changes. For example, even monopolies like the US Postal Service discovered it had competitors in FedEx and UPS. Ignoring competitors can cost market share and threaten long-term survival.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83681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there are a lot of moving parts that managers need to keep track of and be ready to respond to or to proactively respond to potential threats.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chart shows “Organization” in the center. The entities of the environment placed around the “Organization” are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Suppliers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Customers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Competitors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Government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pressure groups</a:t>
            </a:r>
          </a:p>
          <a:p>
            <a:r>
              <a:rPr lang="en-US" sz="1200" kern="1200" dirty="0">
                <a:solidFill>
                  <a:schemeClr val="tx1"/>
                </a:solidFill>
                <a:effectLst/>
                <a:latin typeface="+mn-lt"/>
                <a:ea typeface="+mn-ea"/>
                <a:cs typeface="+mn-cs"/>
              </a:rPr>
              <a:t>A circle surrounds the organization and the five entities. The organization influencing factors listed on the circle are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Economic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Global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Political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Social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Technological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63856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nature of stakeholder relationships is another way in which the environment influences managers. The more obvious and secure these relationships, the more influence managers will have over organizational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Stakeholders </a:t>
            </a:r>
            <a:r>
              <a:rPr lang="en-US" sz="1200" kern="1200" dirty="0">
                <a:solidFill>
                  <a:schemeClr val="tx1"/>
                </a:solidFill>
                <a:effectLst/>
                <a:latin typeface="+mn-lt"/>
                <a:ea typeface="+mn-ea"/>
                <a:cs typeface="+mn-cs"/>
              </a:rPr>
              <a:t>are any constituencies in the organization’s environment affected by an organization’s decisions and actions. These groups have a stake in or are significantly influenced by what the organization does. In turn, these groups can influence the organization.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Management researchers who have looked at this issue are finding that managers of high-performing companies tend to consider the interests of all major stakeholder groups as they make decisions. </a:t>
            </a: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83681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Exhibit 7-4 identifies some of an organization’s most common stakeholders. Note that these stakeholders include internal and external groups. Why? Because both can affect what an organization does and how it operates. For instance, the Dodd-Frank Act requires that many U.S. companies report their executives’ compensation in publicly available sources and in a manner that can be easily comprehended by the public at large. How would this information affect stakeholders?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032701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reason for managing external stakeholder relationships is that it’s the “right” thing to do. Because an organization depends on these external groups as sources of inputs (resources) and as outlets for outputs (goods and services), managers need to consider their interests as they make decisions.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42069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Just as each individual has a unique personality—traits and characteristics influence the way we act and interact with others. An organization, too, has a personality, which is referred to as organizational culture.</a:t>
            </a:r>
          </a:p>
          <a:p>
            <a:r>
              <a:rPr lang="en-US" sz="1200" dirty="0"/>
              <a:t>An organization’s culture can make employees feel included, empowered, and supported or it can make them feel the opposite. </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culture can be a very powerful agent in organizations, it is very important for managers to pay attention to it.</a:t>
            </a: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8728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most organizations, these shared values and practices have evolved over time and determine, to a large extent, how “things are done around here.”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definition of culture implies three things. First, culture is a </a:t>
            </a:r>
            <a:r>
              <a:rPr lang="en-US" sz="1200" i="1" kern="1200" dirty="0">
                <a:solidFill>
                  <a:schemeClr val="tx1"/>
                </a:solidFill>
                <a:effectLst/>
                <a:latin typeface="+mn-lt"/>
                <a:ea typeface="+mn-ea"/>
                <a:cs typeface="+mn-cs"/>
              </a:rPr>
              <a:t>perception. </a:t>
            </a:r>
            <a:r>
              <a:rPr lang="en-US" sz="1200" kern="1200" dirty="0">
                <a:solidFill>
                  <a:schemeClr val="tx1"/>
                </a:solidFill>
                <a:effectLst/>
                <a:latin typeface="+mn-lt"/>
                <a:ea typeface="+mn-ea"/>
                <a:cs typeface="+mn-cs"/>
              </a:rPr>
              <a:t>It’s not something that can be physically touched or seen, but employees perceive it on the basis of what they experience within the organization. Second, organizational culture is </a:t>
            </a:r>
            <a:r>
              <a:rPr lang="en-US" sz="1200" i="1" kern="1200" dirty="0">
                <a:solidFill>
                  <a:schemeClr val="tx1"/>
                </a:solidFill>
                <a:effectLst/>
                <a:latin typeface="+mn-lt"/>
                <a:ea typeface="+mn-ea"/>
                <a:cs typeface="+mn-cs"/>
              </a:rPr>
              <a:t>descriptive. </a:t>
            </a:r>
            <a:r>
              <a:rPr lang="en-US" sz="1200" kern="1200" dirty="0">
                <a:solidFill>
                  <a:schemeClr val="tx1"/>
                </a:solidFill>
                <a:effectLst/>
                <a:latin typeface="+mn-lt"/>
                <a:ea typeface="+mn-ea"/>
                <a:cs typeface="+mn-cs"/>
              </a:rPr>
              <a:t>It’s concerned with how members perceive the culture and describe it, not with whether they like it. Finally, even though individuals may have different backgrounds or work at different organizational levels, they tend to describe the organization’s culture in similar terms. That’s the </a:t>
            </a:r>
            <a:r>
              <a:rPr lang="en-US" sz="1200" i="1" kern="1200" dirty="0">
                <a:solidFill>
                  <a:schemeClr val="tx1"/>
                </a:solidFill>
                <a:effectLst/>
                <a:latin typeface="+mn-lt"/>
                <a:ea typeface="+mn-ea"/>
                <a:cs typeface="+mn-cs"/>
              </a:rPr>
              <a:t>shared </a:t>
            </a:r>
            <a:r>
              <a:rPr lang="en-US" sz="1200" kern="1200" dirty="0">
                <a:solidFill>
                  <a:schemeClr val="tx1"/>
                </a:solidFill>
                <a:effectLst/>
                <a:latin typeface="+mn-lt"/>
                <a:ea typeface="+mn-ea"/>
                <a:cs typeface="+mn-cs"/>
              </a:rPr>
              <a:t>aspect of culture.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Strong cultures have a greater influence on employees than weaker cultures. (Exhibit 7-7 contrasts strong and weak cultures.)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more employees accept the organization’s key values and the greater their commitment to those values, the stronger the culture. Most organizations have moderate to strong cultures; that is, there is relatively high agreement on what’s important, what defines “good” employee behavior, what it takes to get ahead, and so forth. The stronger a culture becomes, the more it affects the way managers plan, organize, lead, and control.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78830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suggests seven dimensions that seem to capture the essence of an organization’s culture. These dimensions (shown in Exhibit 7-5) range from low to high, meaning it’s not very typical of the culture (low) or is very typical of the culture (high). Describing an organization using these seven dimensions gives a composite picture of the organization’s culture.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89582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many organizations, one cultural dimension often is emphasized more than the others and essentially shapes the organization’s personality and the way the organization works. </a:t>
            </a:r>
            <a:r>
              <a:rPr lang="en-US" sz="1200" kern="1200" dirty="0">
                <a:solidFill>
                  <a:schemeClr val="tx1"/>
                </a:solidFill>
                <a:effectLst/>
                <a:latin typeface="+mn-lt"/>
                <a:ea typeface="+mn-ea"/>
                <a:cs typeface="+mn-cs"/>
              </a:rPr>
              <a:t>Exhibit 7-6 describes how the dimensions can create significantly different cultures.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15081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many organizations, one cultural dimension often is emphasized more than the others and essentially shapes the organization’s personality and the way the organization works. </a:t>
            </a:r>
            <a:r>
              <a:rPr lang="en-US" sz="1200" kern="1200" dirty="0">
                <a:solidFill>
                  <a:schemeClr val="tx1"/>
                </a:solidFill>
                <a:effectLst/>
                <a:latin typeface="+mn-lt"/>
                <a:ea typeface="+mn-ea"/>
                <a:cs typeface="+mn-cs"/>
              </a:rPr>
              <a:t>Exhibit 7-6 describes how the dimensions can create significantly different cultures.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16228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Exhibit 7-6 illustrates how the dimensions of culture can create significantly different cultures.</a:t>
            </a:r>
          </a:p>
          <a:p>
            <a:r>
              <a:rPr lang="en-US" sz="1200" dirty="0"/>
              <a:t>Both Organization A and Organization B are manufacturing firms, but each company emphasizes a different dimension that have shaped organizational culture.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41752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is having a strong culture important? For one thing, in organizations with strong cultures, employees are more loyal than employees in organizations with weak cultures.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also suggests that strong cultures are associated with high organizational performance. However, the drawback is that a strong culture also might prevent employees from trying new approaches, especially when conditions change rapidly.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043496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Company founders are not constrained by previous customs or approaches and can establish the early culture by articulating a vision of what they want the organization to be. Also, the small size of most new organizations makes it easier to instill that vision with all organizational members.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culture is in place, however, certain organizational practices help maintain it. For instance, during the employee selection process, managers typically judge job candidates not only on the job requirements, but also on how well they might into the organization.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same time, job candidates find out information about the organization and determine whether they are comfortable with what they see.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 what they say and how they behave, top managers establish norms that filter down through the organization and can have a positive effect on employees’ behaviors. For instance, Gravity CEO, Dan Price, raised the minimum wage at his firm to $70,000 annually and has cut his million dollar salary to fund those pay increases. Since making this decision, Gravity’s financial performance has soared.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as we’ve seen in numerous corporate ethics scandals, the actions of top managers also can lead to undesirable outcomes.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48390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Exhibit 7-8 illustrates how an organization’s culture is established and maintained.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164132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Organizational “stories” typically contain a narrative of significant events or people, including such things as the organization’s founders, rule breaking, reactions to past mistakes, and so forth. To help employees learn the culture, organizational stories anchor the present in the past, provide explanations and legitimacy for current practices, exemplify what is important to the organization, and provide compelling pictures of an organization’s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Corporate rituals are repetitive sequences of activities that express and reinforce the important values and goals of the organization. One of the best-known corporate rituals is Mary Kay Cosmetics’ annual awards ceremony for its sales representatives.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layout of an organization’s facilities, how employees dress, the types of automobiles provided to top executives, and the availability of corporate aircraft are examples of material symbols. Others include the size of offices, the elegance of furnishings, executive “perks” (extra benefits provided to managers such as health club memberships, use of company-owned facilities, and so forth), employee fitness centers or on-site dining facilities, and reserved parking spaces for certain employees.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organizations and units within organizations use language as a way to identify and unite members of a culture. Over time, organizations often develop unique terms to describe equipment, key personnel, suppliers, customers, processes, or products related to its business. New employees are frequently overwhelmed with acronyms and jargon that, after a short period of time, become a natural part of their language. Once learned, this language acts as a common denominator that bonds members.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452636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Such constraints are rarely explicit. They’re not written down. It’s unlikely they’ll even be spoken. But they’re there, and all managers quickly learn what to do and not do in their organization. </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link between values such as these and managerial behavior is fairly straightforward. Take, for example, a so-called “ready-aim- re” culture. In such an organization, managers will study and analyze proposed projects endlessly before committing to them. However, in a “ready-</a:t>
            </a:r>
            <a:r>
              <a:rPr lang="en-US" sz="1200" i="1" kern="1200" dirty="0">
                <a:solidFill>
                  <a:schemeClr val="tx1"/>
                </a:solidFill>
                <a:effectLst/>
                <a:latin typeface="+mn-lt"/>
                <a:ea typeface="+mn-ea"/>
                <a:cs typeface="+mn-cs"/>
              </a:rPr>
              <a:t> re</a:t>
            </a:r>
            <a:r>
              <a:rPr lang="en-US" sz="1200" kern="1200" dirty="0">
                <a:solidFill>
                  <a:schemeClr val="tx1"/>
                </a:solidFill>
                <a:effectLst/>
                <a:latin typeface="+mn-lt"/>
                <a:ea typeface="+mn-ea"/>
                <a:cs typeface="+mn-cs"/>
              </a:rPr>
              <a:t>-aim” culture, managers take action and then analyze what has been done. </a:t>
            </a:r>
            <a:endParaRPr lang="en-US" dirty="0"/>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426208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Exhibit 7-9, a manager’s decisions are influenced by the culture in which he or she operates. An organization’s culture, especially a strong one, influences and constrains the way managers plan, organize, lead, and control.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351421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4256508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important is culture to innovation? In a survey of senior executives, over half said that the most important driver of innovation for companies was a supportive corporate culture. But not every company has established an adequate culture to foster innovation. In a survey of employees, about half expressed that a culture of management support is very important to the generation of innovative ideas, but only 20 percent believe that management actually provides such support.</a:t>
            </a:r>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What does an innovative culture look like? According to Swedish researcher Goran Ekvall, it would be characterized by the bullet</a:t>
            </a:r>
            <a:r>
              <a:rPr lang="en-US" sz="1200" kern="1200" baseline="0" dirty="0">
                <a:solidFill>
                  <a:schemeClr val="tx1"/>
                </a:solidFill>
                <a:effectLst/>
                <a:latin typeface="+mn-lt"/>
                <a:ea typeface="+mn-ea"/>
                <a:cs typeface="+mn-cs"/>
              </a:rPr>
              <a:t> points listed on the slide.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78557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much difference </a:t>
            </a:r>
            <a:r>
              <a:rPr lang="en-US" sz="1200" i="0" kern="1200" dirty="0">
                <a:solidFill>
                  <a:schemeClr val="tx1"/>
                </a:solidFill>
                <a:effectLst/>
                <a:latin typeface="+mn-lt"/>
                <a:ea typeface="+mn-ea"/>
                <a:cs typeface="+mn-cs"/>
              </a:rPr>
              <a:t>does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manager make in how an organization performs? The dominant view in management theory and society in general is that managers are directly responsible for an organization’s success or failure. We call this perspective the </a:t>
            </a:r>
            <a:r>
              <a:rPr lang="en-US" sz="1200" b="1" kern="1200" dirty="0">
                <a:solidFill>
                  <a:schemeClr val="tx1"/>
                </a:solidFill>
                <a:effectLst/>
                <a:latin typeface="+mn-lt"/>
                <a:ea typeface="+mn-ea"/>
                <a:cs typeface="+mn-cs"/>
              </a:rPr>
              <a:t>omnipotent view of management</a:t>
            </a:r>
            <a:r>
              <a:rPr lang="en-US" sz="1200" kern="1200" dirty="0">
                <a:solidFill>
                  <a:schemeClr val="tx1"/>
                </a:solidFill>
                <a:effectLst/>
                <a:latin typeface="+mn-lt"/>
                <a:ea typeface="+mn-ea"/>
                <a:cs typeface="+mn-cs"/>
              </a:rPr>
              <a:t>. In contrast, others have argued that much of an organization’s success or failure is due to external forces outside managers’ control. This perspective is called the </a:t>
            </a:r>
            <a:r>
              <a:rPr lang="en-US" sz="1200" b="1" kern="1200" dirty="0">
                <a:solidFill>
                  <a:schemeClr val="tx1"/>
                </a:solidFill>
                <a:effectLst/>
                <a:latin typeface="+mn-lt"/>
                <a:ea typeface="+mn-ea"/>
                <a:cs typeface="+mn-cs"/>
              </a:rPr>
              <a:t>symbolic view of management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455256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a customer-responsive culture look like? Exhibit 7-10 describes five characteristics of customer-responsive cultures and offers suggestions as to what managers can do to create that type of culture.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910271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3869790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Companies can create rituals to create and maintain sustainability cultures. Earlier in this chapter, we referred to Convergint Technologies’ “Social Responsibility Day.” Alternatively, managers may use rewards. For instance, global polystyrene leader, Styron LLC, has more than 2,000 employees at 20 plants worldwide with annual sales of $5 billion. Management begins each corporate meeting with the topic of sustainability. Employees’ bonuses are tied to meeting sustainability goals. Management’s e orts seem to be working: Recently, Styron introduced a re-cycled-content grade of polycarbonate at the Chinaplas trade show in Guangzhou, China.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49360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reality, managers are neither all-powerful nor helpless. But their decisions and actions are constrained. As you can see in Exhibit 7-1, external constraints come from the organization’s environment and internal constraints come from the organization’s culture.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60203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economic component encompasses factors such as interest rates, inflation, changes in disposable income, stock market fluctuations, and business cycle stages.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demographic component is concerned with trends in population characteristics such as age, race, gender, education level, geographic location, income, and family composition.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political/legal component looks at federal, state, and local laws as well as global laws and laws of other countries. It also includes a country’s political conditions and stability.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sociocultural component is concerned with societal and cultural factors such as values, attitudes, trends, traditions, lifestyles, beliefs, tastes, and patterns of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technological component is concerned with scientific or industrial innovations.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global component encompasses those issues associated with globalization and a world economy.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45555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dimension of uncertainty is the degree of change. If the components in an organization’s environment change frequently, it’s a </a:t>
            </a:r>
            <a:r>
              <a:rPr lang="en-US" sz="1200" i="1" kern="1200" dirty="0">
                <a:solidFill>
                  <a:schemeClr val="tx1"/>
                </a:solidFill>
                <a:effectLst/>
                <a:latin typeface="+mn-lt"/>
                <a:ea typeface="+mn-ea"/>
                <a:cs typeface="+mn-cs"/>
              </a:rPr>
              <a:t>dynamic </a:t>
            </a:r>
            <a:r>
              <a:rPr lang="en-US" sz="1200" kern="1200" dirty="0">
                <a:solidFill>
                  <a:schemeClr val="tx1"/>
                </a:solidFill>
                <a:effectLst/>
                <a:latin typeface="+mn-lt"/>
                <a:ea typeface="+mn-ea"/>
                <a:cs typeface="+mn-cs"/>
              </a:rPr>
              <a:t>environment. If change is minimal, it’s a </a:t>
            </a:r>
            <a:r>
              <a:rPr lang="en-US" sz="1200" i="1" kern="1200" dirty="0">
                <a:solidFill>
                  <a:schemeClr val="tx1"/>
                </a:solidFill>
                <a:effectLst/>
                <a:latin typeface="+mn-lt"/>
                <a:ea typeface="+mn-ea"/>
                <a:cs typeface="+mn-cs"/>
              </a:rPr>
              <a:t>stable </a:t>
            </a:r>
            <a:r>
              <a:rPr lang="en-US" sz="1200" kern="1200" dirty="0">
                <a:solidFill>
                  <a:schemeClr val="tx1"/>
                </a:solidFill>
                <a:effectLst/>
                <a:latin typeface="+mn-lt"/>
                <a:ea typeface="+mn-ea"/>
                <a:cs typeface="+mn-cs"/>
              </a:rPr>
              <a:t>one. A stable environment might be one with no new competitors, few technological breakthroughs by current competitors, little activity by pressure groups to influence the organization, and so forth. When we talk about degree of change, we mean change that’s unpredictable. If change can be accurately anticipated, it’s not an uncertainty for managers.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other dimension of uncertainty describes the degree of </a:t>
            </a:r>
            <a:r>
              <a:rPr lang="en-US" sz="1200" b="1" kern="1200" dirty="0">
                <a:solidFill>
                  <a:schemeClr val="tx1"/>
                </a:solidFill>
                <a:effectLst/>
                <a:latin typeface="+mn-lt"/>
                <a:ea typeface="+mn-ea"/>
                <a:cs typeface="+mn-cs"/>
              </a:rPr>
              <a:t>environmental complexity</a:t>
            </a:r>
            <a:r>
              <a:rPr lang="en-US" sz="1200" kern="1200" dirty="0">
                <a:solidFill>
                  <a:schemeClr val="tx1"/>
                </a:solidFill>
                <a:effectLst/>
                <a:latin typeface="+mn-lt"/>
                <a:ea typeface="+mn-ea"/>
                <a:cs typeface="+mn-cs"/>
              </a:rPr>
              <a:t>, which looks at the number of components in an organization’s environment and the extent of the knowledge that the organization has about those</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omponents. An organization with fewer competitors, customers, suppliers, government agencies, and so forth faces a less complex and uncertain environment. Complexity is also measured in terms of the knowledge an organization needs about its environment.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28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Environmental uncertainty </a:t>
            </a:r>
            <a:r>
              <a:rPr lang="en-US" sz="1200" kern="1200" dirty="0">
                <a:solidFill>
                  <a:schemeClr val="tx1"/>
                </a:solidFill>
                <a:effectLst/>
                <a:latin typeface="+mn-lt"/>
                <a:ea typeface="+mn-ea"/>
                <a:cs typeface="+mn-cs"/>
              </a:rPr>
              <a:t>refers to the degree of change and complexity in an organization’s environment. The matrix in Exhibit 7-3 shows these two aspects.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 Exhibit 7-3, each of the four cells represents different combinations of degree of complexity and degree of change. Cell 1 (stable and simple environment) represents the lowest level of environmental uncertainty and cell 4 (dynamic and complex environment) the highest. Not surprisingly, managers have the greatest influence on organizational outcomes in cell 1 and the least in cell 4. Because uncertainty poses a threat to an organization’s effectiveness, managers try to minimize it.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87557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 environment consists of those external constituencies or stakeholders that can affect the organization in some way. </a:t>
            </a:r>
          </a:p>
        </p:txBody>
      </p:sp>
      <p:sp>
        <p:nvSpPr>
          <p:cNvPr id="4" name="Slide Number Placeholder 3"/>
          <p:cNvSpPr>
            <a:spLocks noGrp="1"/>
          </p:cNvSpPr>
          <p:nvPr>
            <p:ph type="sldNum" sz="quarter" idx="5"/>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364856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10/19/2020</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10/19/2020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10/19/2020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1400343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2018, 2016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4" name="Content Placeholder 3"/>
          <p:cNvSpPr>
            <a:spLocks noGrp="1"/>
          </p:cNvSpPr>
          <p:nvPr>
            <p:ph sz="quarter" idx="12"/>
          </p:nvPr>
        </p:nvSpPr>
        <p:spPr>
          <a:xfrm>
            <a:off x="304800" y="4009644"/>
            <a:ext cx="8839200" cy="205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Picture Placeholder 5"/>
          <p:cNvSpPr>
            <a:spLocks noGrp="1"/>
          </p:cNvSpPr>
          <p:nvPr>
            <p:ph type="pic" sz="quarter" idx="13"/>
          </p:nvPr>
        </p:nvSpPr>
        <p:spPr>
          <a:xfrm>
            <a:off x="609600" y="1600200"/>
            <a:ext cx="7859713" cy="1524000"/>
          </a:xfrm>
        </p:spPr>
        <p:txBody>
          <a:bodyPr/>
          <a:lstStyle/>
          <a:p>
            <a:endParaRPr lang="en-IN"/>
          </a:p>
        </p:txBody>
      </p:sp>
    </p:spTree>
    <p:extLst>
      <p:ext uri="{BB962C8B-B14F-4D97-AF65-F5344CB8AC3E}">
        <p14:creationId xmlns:p14="http://schemas.microsoft.com/office/powerpoint/2010/main" val="252835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10/19/2020</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10/19/2020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10/19/2020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10/19/2020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10/19/2020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10/19/2020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10/19/2020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10/19/2020</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uo-ytfuamw" TargetMode="External"/><Relationship Id="rId2" Type="http://schemas.openxmlformats.org/officeDocument/2006/relationships/hyperlink" Target="https://www.youtube.com/watch?v=n_Cn8eFo7u8" TargetMode="External"/><Relationship Id="rId1" Type="http://schemas.openxmlformats.org/officeDocument/2006/relationships/slideLayout" Target="../slideLayouts/slideLayout9.xml"/><Relationship Id="rId4" Type="http://schemas.openxmlformats.org/officeDocument/2006/relationships/hyperlink" Target="https://www.youtube.com/watch?v=Y0-jpm5l_d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inhabitat.com/google-employees-in-zurich-zooglers-have-the-worlds-coolest-re-purposed-office/emea-engineering-hub-zurich-camenzind-evolution-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15</a:t>
            </a:r>
            <a:r>
              <a:rPr lang="en-US" baseline="30000" dirty="0"/>
              <a:t>th</a:t>
            </a:r>
            <a:r>
              <a:rPr lang="en-US" dirty="0"/>
              <a:t> Edition, Global Edition</a:t>
            </a:r>
          </a:p>
        </p:txBody>
      </p:sp>
      <p:sp>
        <p:nvSpPr>
          <p:cNvPr id="3" name="Text Placeholder 2"/>
          <p:cNvSpPr>
            <a:spLocks noGrp="1"/>
          </p:cNvSpPr>
          <p:nvPr>
            <p:ph type="body" sz="quarter" idx="14"/>
          </p:nvPr>
        </p:nvSpPr>
        <p:spPr/>
        <p:txBody>
          <a:bodyPr/>
          <a:lstStyle/>
          <a:p>
            <a:r>
              <a:rPr lang="en-US" dirty="0" err="1"/>
              <a:t>Capítulo</a:t>
            </a:r>
            <a:r>
              <a:rPr lang="en-US" dirty="0"/>
              <a:t> 3</a:t>
            </a:r>
          </a:p>
        </p:txBody>
      </p:sp>
      <p:sp>
        <p:nvSpPr>
          <p:cNvPr id="4" name="Text Placeholder 3"/>
          <p:cNvSpPr>
            <a:spLocks noGrp="1"/>
          </p:cNvSpPr>
          <p:nvPr>
            <p:ph type="body" sz="quarter" idx="15"/>
          </p:nvPr>
        </p:nvSpPr>
        <p:spPr>
          <a:xfrm>
            <a:off x="5013251" y="3200400"/>
            <a:ext cx="3967302" cy="2925763"/>
          </a:xfrm>
        </p:spPr>
        <p:txBody>
          <a:bodyPr/>
          <a:lstStyle/>
          <a:p>
            <a:r>
              <a:rPr lang="en-US" dirty="0" err="1"/>
              <a:t>Influência</a:t>
            </a:r>
            <a:r>
              <a:rPr lang="en-US" dirty="0"/>
              <a:t> do </a:t>
            </a:r>
            <a:r>
              <a:rPr lang="en-US" dirty="0" err="1"/>
              <a:t>ambiente</a:t>
            </a:r>
            <a:r>
              <a:rPr lang="en-US" dirty="0"/>
              <a:t> </a:t>
            </a:r>
            <a:r>
              <a:rPr lang="en-US" dirty="0" err="1"/>
              <a:t>externo</a:t>
            </a:r>
            <a:r>
              <a:rPr lang="en-US" dirty="0"/>
              <a:t> e a </a:t>
            </a:r>
            <a:r>
              <a:rPr lang="en-US" dirty="0" err="1"/>
              <a:t>cultura</a:t>
            </a:r>
            <a:r>
              <a:rPr lang="en-US" dirty="0"/>
              <a:t> </a:t>
            </a:r>
            <a:r>
              <a:rPr lang="en-US" dirty="0" err="1"/>
              <a:t>organizacional</a:t>
            </a:r>
            <a:endParaRPr lang="en-US" dirty="0"/>
          </a:p>
        </p:txBody>
      </p:sp>
      <p:sp>
        <p:nvSpPr>
          <p:cNvPr id="6" name="Text Placeholder 5"/>
          <p:cNvSpPr>
            <a:spLocks noGrp="1"/>
          </p:cNvSpPr>
          <p:nvPr>
            <p:ph type="body" sz="quarter" idx="4294967295"/>
          </p:nvPr>
        </p:nvSpPr>
        <p:spPr>
          <a:xfrm>
            <a:off x="2889504" y="6428232"/>
            <a:ext cx="5870448" cy="274320"/>
          </a:xfrm>
          <a:solidFill>
            <a:schemeClr val="bg1"/>
          </a:solidFill>
        </p:spPr>
        <p:txBody>
          <a:bodyPr/>
          <a:lstStyle/>
          <a:p>
            <a:pPr marL="0" indent="0">
              <a:buNone/>
              <a:defRPr/>
            </a:pPr>
            <a:r>
              <a:rPr lang="en-US" altLang="en-US" sz="1200" dirty="0">
                <a:latin typeface="Verdana" pitchFamily="34" charset="0"/>
                <a:ea typeface="Verdana" pitchFamily="34" charset="0"/>
                <a:cs typeface="Verdana" pitchFamily="34" charset="0"/>
              </a:rPr>
              <a:t>Copyright © 2018 Pearson Education, Ltd. All Rights Reserved</a:t>
            </a:r>
          </a:p>
        </p:txBody>
      </p:sp>
      <p:pic>
        <p:nvPicPr>
          <p:cNvPr id="7" name="Picture 6">
            <a:extLst>
              <a:ext uri="{FF2B5EF4-FFF2-40B4-BE49-F238E27FC236}">
                <a16:creationId xmlns:a16="http://schemas.microsoft.com/office/drawing/2014/main" id="{A5ADBD4E-A9F5-4DDF-AAAA-68D67C099289}"/>
              </a:ext>
            </a:extLst>
          </p:cNvPr>
          <p:cNvPicPr>
            <a:picLocks noChangeAspect="1"/>
          </p:cNvPicPr>
          <p:nvPr/>
        </p:nvPicPr>
        <p:blipFill>
          <a:blip r:embed="rId3"/>
          <a:stretch>
            <a:fillRect/>
          </a:stretch>
        </p:blipFill>
        <p:spPr>
          <a:xfrm>
            <a:off x="685800" y="1295400"/>
            <a:ext cx="3738704" cy="4814997"/>
          </a:xfrm>
          <a:prstGeom prst="rect">
            <a:avLst/>
          </a:prstGeom>
        </p:spPr>
      </p:pic>
    </p:spTree>
    <p:extLst>
      <p:ext uri="{BB962C8B-B14F-4D97-AF65-F5344CB8AC3E}">
        <p14:creationId xmlns:p14="http://schemas.microsoft.com/office/powerpoint/2010/main" val="36887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281-898D-4962-9F86-2C4DAD41C013}"/>
              </a:ext>
            </a:extLst>
          </p:cNvPr>
          <p:cNvSpPr>
            <a:spLocks noGrp="1"/>
          </p:cNvSpPr>
          <p:nvPr>
            <p:ph type="title"/>
          </p:nvPr>
        </p:nvSpPr>
        <p:spPr>
          <a:xfrm>
            <a:off x="457200" y="304800"/>
            <a:ext cx="8229600" cy="550652"/>
          </a:xfrm>
        </p:spPr>
        <p:txBody>
          <a:bodyPr/>
          <a:lstStyle/>
          <a:p>
            <a:r>
              <a:rPr lang="en-US" dirty="0"/>
              <a:t>O </a:t>
            </a:r>
            <a:r>
              <a:rPr lang="en-US" dirty="0" err="1"/>
              <a:t>Ambiente</a:t>
            </a:r>
            <a:r>
              <a:rPr lang="en-US" dirty="0"/>
              <a:t> </a:t>
            </a:r>
            <a:r>
              <a:rPr lang="en-US" dirty="0" err="1"/>
              <a:t>Específico</a:t>
            </a:r>
            <a:r>
              <a:rPr lang="en-US" dirty="0"/>
              <a:t> </a:t>
            </a:r>
            <a:r>
              <a:rPr lang="en-US" sz="1800" dirty="0"/>
              <a:t>(2 of 2)</a:t>
            </a:r>
          </a:p>
        </p:txBody>
      </p:sp>
      <p:sp>
        <p:nvSpPr>
          <p:cNvPr id="3" name="Content Placeholder 2">
            <a:extLst>
              <a:ext uri="{FF2B5EF4-FFF2-40B4-BE49-F238E27FC236}">
                <a16:creationId xmlns:a16="http://schemas.microsoft.com/office/drawing/2014/main" id="{049E6DDF-B9F6-45B8-B541-9721FD0F9E12}"/>
              </a:ext>
            </a:extLst>
          </p:cNvPr>
          <p:cNvSpPr>
            <a:spLocks noGrp="1"/>
          </p:cNvSpPr>
          <p:nvPr>
            <p:ph idx="1"/>
          </p:nvPr>
        </p:nvSpPr>
        <p:spPr>
          <a:xfrm>
            <a:off x="457200" y="1219200"/>
            <a:ext cx="8229600" cy="3111843"/>
          </a:xfrm>
        </p:spPr>
        <p:txBody>
          <a:bodyPr/>
          <a:lstStyle/>
          <a:p>
            <a:pPr>
              <a:spcBef>
                <a:spcPts val="600"/>
              </a:spcBef>
              <a:spcAft>
                <a:spcPts val="600"/>
              </a:spcAft>
            </a:pPr>
            <a:r>
              <a:rPr lang="en-US" sz="2400" b="1" dirty="0"/>
              <a:t>O </a:t>
            </a:r>
            <a:r>
              <a:rPr lang="en-US" sz="2400" b="1" dirty="0" err="1"/>
              <a:t>ambiente</a:t>
            </a:r>
            <a:r>
              <a:rPr lang="en-US" sz="2400" b="1" dirty="0"/>
              <a:t> </a:t>
            </a:r>
            <a:r>
              <a:rPr lang="en-US" sz="2400" b="1" dirty="0" err="1"/>
              <a:t>específico</a:t>
            </a:r>
            <a:r>
              <a:rPr lang="en-US" sz="2400" b="1" dirty="0"/>
              <a:t> </a:t>
            </a:r>
            <a:r>
              <a:rPr lang="en-US" sz="2400" b="1" dirty="0" err="1"/>
              <a:t>incluí</a:t>
            </a:r>
            <a:r>
              <a:rPr lang="en-US" sz="2400" b="1" dirty="0"/>
              <a:t>:</a:t>
            </a:r>
          </a:p>
          <a:p>
            <a:pPr lvl="1">
              <a:spcAft>
                <a:spcPts val="600"/>
              </a:spcAft>
            </a:pPr>
            <a:r>
              <a:rPr lang="en-US" sz="2400" dirty="0" err="1"/>
              <a:t>Fornecedores</a:t>
            </a:r>
            <a:endParaRPr lang="en-US" sz="2400" dirty="0"/>
          </a:p>
          <a:p>
            <a:pPr lvl="1">
              <a:spcAft>
                <a:spcPts val="600"/>
              </a:spcAft>
            </a:pPr>
            <a:r>
              <a:rPr lang="en-US" sz="2400" dirty="0" err="1"/>
              <a:t>Clientes</a:t>
            </a:r>
            <a:endParaRPr lang="en-US" sz="2400" dirty="0"/>
          </a:p>
          <a:p>
            <a:pPr lvl="1">
              <a:spcAft>
                <a:spcPts val="600"/>
              </a:spcAft>
            </a:pPr>
            <a:r>
              <a:rPr lang="en-US" sz="2400" dirty="0" err="1"/>
              <a:t>Concorrentes</a:t>
            </a:r>
            <a:endParaRPr lang="en-US" sz="2400" dirty="0"/>
          </a:p>
          <a:p>
            <a:pPr lvl="1">
              <a:spcAft>
                <a:spcPts val="600"/>
              </a:spcAft>
            </a:pPr>
            <a:r>
              <a:rPr lang="en-US" sz="2400" dirty="0" err="1"/>
              <a:t>Agências</a:t>
            </a:r>
            <a:r>
              <a:rPr lang="en-US" sz="2400" dirty="0"/>
              <a:t> </a:t>
            </a:r>
            <a:r>
              <a:rPr lang="en-US" sz="2400" dirty="0" err="1"/>
              <a:t>governamentais</a:t>
            </a:r>
            <a:endParaRPr lang="en-US" sz="2400" dirty="0"/>
          </a:p>
          <a:p>
            <a:pPr lvl="1">
              <a:spcAft>
                <a:spcPts val="600"/>
              </a:spcAft>
            </a:pPr>
            <a:r>
              <a:rPr lang="en-US" sz="2400" dirty="0" err="1"/>
              <a:t>Grupos</a:t>
            </a:r>
            <a:r>
              <a:rPr lang="en-US" sz="2400" dirty="0"/>
              <a:t> de Interesses (</a:t>
            </a:r>
            <a:r>
              <a:rPr lang="en-US" sz="2400" dirty="0" err="1"/>
              <a:t>são</a:t>
            </a:r>
            <a:r>
              <a:rPr lang="en-US" sz="2400" dirty="0"/>
              <a:t> </a:t>
            </a:r>
            <a:r>
              <a:rPr lang="en-US" sz="2400" dirty="0" err="1"/>
              <a:t>vários</a:t>
            </a:r>
            <a:r>
              <a:rPr lang="en-US" sz="2400" dirty="0"/>
              <a:t>)</a:t>
            </a:r>
          </a:p>
        </p:txBody>
      </p:sp>
    </p:spTree>
    <p:extLst>
      <p:ext uri="{BB962C8B-B14F-4D97-AF65-F5344CB8AC3E}">
        <p14:creationId xmlns:p14="http://schemas.microsoft.com/office/powerpoint/2010/main" val="418320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243"/>
            <a:ext cx="8229600" cy="474452"/>
          </a:xfrm>
        </p:spPr>
        <p:txBody>
          <a:bodyPr/>
          <a:lstStyle/>
          <a:p>
            <a:r>
              <a:rPr lang="en-US" dirty="0" err="1"/>
              <a:t>Componentes</a:t>
            </a:r>
            <a:r>
              <a:rPr lang="en-US" dirty="0"/>
              <a:t> do </a:t>
            </a:r>
            <a:r>
              <a:rPr lang="en-US" dirty="0" err="1"/>
              <a:t>Ambiente</a:t>
            </a:r>
            <a:r>
              <a:rPr lang="en-US" dirty="0"/>
              <a:t> </a:t>
            </a:r>
            <a:r>
              <a:rPr lang="en-US" dirty="0" err="1"/>
              <a:t>Específico</a:t>
            </a:r>
            <a:endParaRPr lang="en-US" sz="1800" dirty="0"/>
          </a:p>
        </p:txBody>
      </p:sp>
      <p:sp>
        <p:nvSpPr>
          <p:cNvPr id="3" name="Content Placeholder 2"/>
          <p:cNvSpPr>
            <a:spLocks noGrp="1"/>
          </p:cNvSpPr>
          <p:nvPr>
            <p:ph idx="1"/>
          </p:nvPr>
        </p:nvSpPr>
        <p:spPr>
          <a:xfrm>
            <a:off x="457200" y="1002957"/>
            <a:ext cx="8229600" cy="5855043"/>
          </a:xfrm>
        </p:spPr>
        <p:txBody>
          <a:bodyPr/>
          <a:lstStyle/>
          <a:p>
            <a:pPr algn="just"/>
            <a:r>
              <a:rPr lang="pt-PT" sz="2000" b="1" dirty="0"/>
              <a:t>Fornecedores: </a:t>
            </a:r>
            <a:r>
              <a:rPr lang="pt-PT" sz="2000" dirty="0"/>
              <a:t>Os gestores precisam de garantir um fluxo contínuo e previsível de inputs</a:t>
            </a:r>
          </a:p>
          <a:p>
            <a:pPr algn="just"/>
            <a:r>
              <a:rPr lang="pt-PT" sz="2000" b="1" dirty="0"/>
              <a:t>Clientes</a:t>
            </a:r>
            <a:r>
              <a:rPr lang="pt-PT" sz="2000" dirty="0"/>
              <a:t>: As organizações existem para ir de encontro às necessidades dos seus cliente e/ou beneficiários.</a:t>
            </a:r>
          </a:p>
          <a:p>
            <a:pPr algn="just"/>
            <a:r>
              <a:rPr lang="pt-PT" sz="2000" b="1" dirty="0"/>
              <a:t>Concorrentes</a:t>
            </a:r>
            <a:r>
              <a:rPr lang="pt-PT" sz="2000" dirty="0"/>
              <a:t>: Quase todas as organizações têm concorrentes que precisam de monitorar.</a:t>
            </a:r>
            <a:endParaRPr lang="pt-PT" sz="2000" b="1" dirty="0"/>
          </a:p>
          <a:p>
            <a:pPr algn="just"/>
            <a:r>
              <a:rPr lang="pt-PT" sz="2000" b="1" dirty="0"/>
              <a:t>Governo</a:t>
            </a:r>
            <a:r>
              <a:rPr lang="pt-PT" sz="2000" dirty="0"/>
              <a:t>: O governo ao nível federal, estadual, regional e local influencia o que organização pode e não pode fazer.</a:t>
            </a:r>
          </a:p>
          <a:p>
            <a:pPr algn="just"/>
            <a:r>
              <a:rPr lang="pt-PT" sz="2000" b="1" dirty="0"/>
              <a:t>Grupos de interesse / pressão:</a:t>
            </a:r>
            <a:r>
              <a:rPr lang="pt-PT" sz="2000" dirty="0"/>
              <a:t> Estes grupos podem ter um impacto significativo no funcionamento da organização, quer pelo protesto e disrupção das suas atividades quer pelo potencial de publicidade negativa que exercer. Exemplos: </a:t>
            </a:r>
            <a:r>
              <a:rPr lang="pt-PT" sz="2000" i="1" dirty="0" err="1"/>
              <a:t>Lobbyists</a:t>
            </a:r>
            <a:r>
              <a:rPr lang="pt-PT" sz="2000" dirty="0"/>
              <a:t>, sindicatos, associações profissionais, organizações ambientalistas, etc.  </a:t>
            </a:r>
          </a:p>
          <a:p>
            <a:pPr algn="just"/>
            <a:endParaRPr lang="pt-PT" sz="2000" dirty="0"/>
          </a:p>
          <a:p>
            <a:pPr algn="just"/>
            <a:endParaRPr lang="pt-PT" sz="2000" dirty="0"/>
          </a:p>
        </p:txBody>
      </p:sp>
    </p:spTree>
    <p:extLst>
      <p:ext uri="{BB962C8B-B14F-4D97-AF65-F5344CB8AC3E}">
        <p14:creationId xmlns:p14="http://schemas.microsoft.com/office/powerpoint/2010/main" val="423193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a:xfrm>
            <a:off x="457200" y="193875"/>
            <a:ext cx="8229600" cy="609600"/>
          </a:xfrm>
        </p:spPr>
        <p:txBody>
          <a:bodyPr/>
          <a:lstStyle/>
          <a:p>
            <a:pPr algn="ctr"/>
            <a:r>
              <a:rPr lang="en-US" dirty="0" err="1"/>
              <a:t>Componentes</a:t>
            </a:r>
            <a:r>
              <a:rPr lang="en-US" dirty="0"/>
              <a:t> do </a:t>
            </a:r>
            <a:r>
              <a:rPr lang="en-US" dirty="0" err="1"/>
              <a:t>Ambiente</a:t>
            </a:r>
            <a:r>
              <a:rPr lang="en-US" dirty="0"/>
              <a:t> </a:t>
            </a:r>
            <a:r>
              <a:rPr lang="en-US" dirty="0" err="1"/>
              <a:t>Específico</a:t>
            </a:r>
            <a:endParaRPr lang="en-US" sz="2800" dirty="0"/>
          </a:p>
        </p:txBody>
      </p:sp>
      <p:pic>
        <p:nvPicPr>
          <p:cNvPr id="7" name="Picture Placeholder 6" descr="A chart illustrates the organization and its environment.&#10;Long description is available in notes,&#10;press F6">
            <a:extLst>
              <a:ext uri="{FF2B5EF4-FFF2-40B4-BE49-F238E27FC236}">
                <a16:creationId xmlns:a16="http://schemas.microsoft.com/office/drawing/2014/main" id="{7C46A9BF-DD91-4128-AD66-20F6B7A8EA1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22718" y="1143000"/>
            <a:ext cx="6498563" cy="5227106"/>
          </a:xfrm>
          <a:prstGeom prst="rect">
            <a:avLst/>
          </a:prstGeom>
        </p:spPr>
      </p:pic>
    </p:spTree>
    <p:extLst>
      <p:ext uri="{BB962C8B-B14F-4D97-AF65-F5344CB8AC3E}">
        <p14:creationId xmlns:p14="http://schemas.microsoft.com/office/powerpoint/2010/main" val="182135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0028"/>
          </a:xfrm>
        </p:spPr>
        <p:txBody>
          <a:bodyPr/>
          <a:lstStyle/>
          <a:p>
            <a:r>
              <a:rPr lang="pt-PT" sz="2400"/>
              <a:t>Gestão do relacionamento com os </a:t>
            </a:r>
            <a:r>
              <a:rPr lang="pt-PT" sz="2400" i="1"/>
              <a:t>stakeholders (designação genérica para os agentes do ambiente específico da organização)</a:t>
            </a:r>
            <a:endParaRPr lang="pt-PT" sz="2400"/>
          </a:p>
        </p:txBody>
      </p:sp>
      <p:sp>
        <p:nvSpPr>
          <p:cNvPr id="5" name="Content Placeholder 2"/>
          <p:cNvSpPr>
            <a:spLocks noGrp="1"/>
          </p:cNvSpPr>
          <p:nvPr>
            <p:ph idx="1"/>
          </p:nvPr>
        </p:nvSpPr>
        <p:spPr>
          <a:xfrm>
            <a:off x="457200" y="1600200"/>
            <a:ext cx="8001000" cy="4571999"/>
          </a:xfrm>
        </p:spPr>
        <p:txBody>
          <a:bodyPr>
            <a:normAutofit/>
          </a:bodyPr>
          <a:lstStyle/>
          <a:p>
            <a:pPr marL="0" indent="0" algn="just">
              <a:buNone/>
            </a:pPr>
            <a:r>
              <a:rPr lang="pt-PT" sz="2000" dirty="0"/>
              <a:t>A natureza das relações com os </a:t>
            </a:r>
            <a:r>
              <a:rPr lang="pt-PT" sz="2000" i="1" dirty="0"/>
              <a:t>stakeholders</a:t>
            </a:r>
            <a:r>
              <a:rPr lang="pt-PT" sz="2000" dirty="0"/>
              <a:t> </a:t>
            </a:r>
            <a:r>
              <a:rPr lang="pt-PT" sz="2000" u="sng" dirty="0"/>
              <a:t>pode afetar o modo como o ambiente influencia os gestores</a:t>
            </a:r>
            <a:r>
              <a:rPr lang="pt-PT" sz="2000" dirty="0"/>
              <a:t>.</a:t>
            </a:r>
          </a:p>
          <a:p>
            <a:pPr marL="0" indent="0" algn="just">
              <a:buNone/>
            </a:pPr>
            <a:r>
              <a:rPr lang="pt-PT" sz="2000" dirty="0"/>
              <a:t>Se as relações forem conhecidas e estáveis, os gestores têm maior possibilidade de ter impacto nos resultados da organização. </a:t>
            </a:r>
          </a:p>
          <a:p>
            <a:pPr algn="just"/>
            <a:r>
              <a:rPr lang="pt-PT" sz="2000" b="1" i="1" dirty="0"/>
              <a:t>Stakeholders</a:t>
            </a:r>
            <a:r>
              <a:rPr lang="pt-PT" sz="2000" dirty="0"/>
              <a:t> - qualquer entidade ou grupo de pessoas, no ambiente externo e interno da organização, que pode ser afetado pelas decisões e ações da organização.</a:t>
            </a:r>
          </a:p>
          <a:p>
            <a:pPr algn="just"/>
            <a:endParaRPr lang="pt-PT" sz="2000" dirty="0"/>
          </a:p>
          <a:p>
            <a:pPr marL="0" indent="0" algn="just">
              <a:buNone/>
            </a:pPr>
            <a:r>
              <a:rPr lang="pt-PT" sz="2000" dirty="0"/>
              <a:t>A Figura seguinte identifica alguns dos </a:t>
            </a:r>
            <a:r>
              <a:rPr lang="pt-PT" sz="2000" i="1" dirty="0"/>
              <a:t>stakeholders</a:t>
            </a:r>
            <a:r>
              <a:rPr lang="pt-PT" sz="2000" dirty="0"/>
              <a:t> mais habituais. </a:t>
            </a:r>
          </a:p>
        </p:txBody>
      </p:sp>
    </p:spTree>
    <p:extLst>
      <p:ext uri="{BB962C8B-B14F-4D97-AF65-F5344CB8AC3E}">
        <p14:creationId xmlns:p14="http://schemas.microsoft.com/office/powerpoint/2010/main" val="213660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a:xfrm>
            <a:off x="457200" y="228600"/>
            <a:ext cx="8229600" cy="609600"/>
          </a:xfrm>
        </p:spPr>
        <p:txBody>
          <a:bodyPr/>
          <a:lstStyle/>
          <a:p>
            <a:pPr algn="ctr"/>
            <a:r>
              <a:rPr lang="en-US" dirty="0"/>
              <a:t>Stakeholders</a:t>
            </a:r>
          </a:p>
        </p:txBody>
      </p:sp>
      <p:pic>
        <p:nvPicPr>
          <p:cNvPr id="7" name="Picture 2" descr="The organizational stakeholders are:&#10;• Customers&#10;• Social and political action groups&#10;• Competitors&#10;• Trade and industry associations&#10;• Governments&#10;• Media&#10;• Suppliers&#10;• Communities&#10;• Shareholders&#10;• Unions&#10;• Employees."/>
          <p:cNvPicPr>
            <a:picLocks noChangeAspect="1" noChangeArrowheads="1"/>
          </p:cNvPicPr>
          <p:nvPr/>
        </p:nvPicPr>
        <p:blipFill>
          <a:blip r:embed="rId3" cstate="print"/>
          <a:srcRect/>
          <a:stretch>
            <a:fillRect/>
          </a:stretch>
        </p:blipFill>
        <p:spPr bwMode="auto">
          <a:xfrm>
            <a:off x="39678" y="1382445"/>
            <a:ext cx="9104321" cy="4716301"/>
          </a:xfrm>
          <a:prstGeom prst="rect">
            <a:avLst/>
          </a:prstGeom>
          <a:noFill/>
          <a:ln w="9525">
            <a:noFill/>
            <a:miter lim="800000"/>
            <a:headEnd/>
            <a:tailEnd/>
          </a:ln>
        </p:spPr>
      </p:pic>
    </p:spTree>
    <p:extLst>
      <p:ext uri="{BB962C8B-B14F-4D97-AF65-F5344CB8AC3E}">
        <p14:creationId xmlns:p14="http://schemas.microsoft.com/office/powerpoint/2010/main" val="622759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Benefícios</a:t>
            </a:r>
            <a:r>
              <a:rPr lang="en-US" dirty="0"/>
              <a:t> de um </a:t>
            </a:r>
            <a:r>
              <a:rPr lang="en-US" dirty="0" err="1"/>
              <a:t>bom</a:t>
            </a:r>
            <a:r>
              <a:rPr lang="en-US" dirty="0"/>
              <a:t> </a:t>
            </a:r>
            <a:r>
              <a:rPr lang="en-US" dirty="0" err="1"/>
              <a:t>relacionamento</a:t>
            </a:r>
            <a:r>
              <a:rPr lang="en-US" dirty="0"/>
              <a:t> com </a:t>
            </a:r>
            <a:r>
              <a:rPr lang="en-US" dirty="0" err="1"/>
              <a:t>os</a:t>
            </a:r>
            <a:r>
              <a:rPr lang="en-US" dirty="0"/>
              <a:t> stakeholders</a:t>
            </a:r>
          </a:p>
        </p:txBody>
      </p:sp>
      <p:sp>
        <p:nvSpPr>
          <p:cNvPr id="5" name="Content Placeholder 2"/>
          <p:cNvSpPr>
            <a:spLocks noGrp="1"/>
          </p:cNvSpPr>
          <p:nvPr>
            <p:ph idx="1"/>
          </p:nvPr>
        </p:nvSpPr>
        <p:spPr>
          <a:xfrm>
            <a:off x="685800" y="1828800"/>
            <a:ext cx="7772400" cy="3581400"/>
          </a:xfrm>
        </p:spPr>
        <p:txBody>
          <a:bodyPr>
            <a:normAutofit/>
          </a:bodyPr>
          <a:lstStyle/>
          <a:p>
            <a:pPr algn="just"/>
            <a:r>
              <a:rPr lang="pt-PT" sz="2400" dirty="0"/>
              <a:t>Maior previsibilidade das mudanças ambientais.</a:t>
            </a:r>
          </a:p>
          <a:p>
            <a:pPr algn="just"/>
            <a:endParaRPr lang="pt-PT" sz="800" dirty="0"/>
          </a:p>
          <a:p>
            <a:pPr algn="just"/>
            <a:r>
              <a:rPr lang="pt-PT" sz="2400" dirty="0"/>
              <a:t>Aumento das inovações bem sucedidas.</a:t>
            </a:r>
          </a:p>
          <a:p>
            <a:pPr algn="just"/>
            <a:endParaRPr lang="pt-PT" sz="800" dirty="0"/>
          </a:p>
          <a:p>
            <a:pPr algn="just"/>
            <a:r>
              <a:rPr lang="pt-PT" sz="2400" dirty="0"/>
              <a:t>Aumento da confiança dos </a:t>
            </a:r>
            <a:r>
              <a:rPr lang="pt-PT" sz="2400" i="1" dirty="0" err="1"/>
              <a:t>stakeholders</a:t>
            </a:r>
            <a:r>
              <a:rPr lang="pt-PT" sz="2400" i="1" dirty="0"/>
              <a:t>.</a:t>
            </a:r>
          </a:p>
          <a:p>
            <a:pPr algn="just"/>
            <a:endParaRPr lang="pt-PT" sz="800" i="1" dirty="0"/>
          </a:p>
          <a:p>
            <a:pPr algn="just"/>
            <a:r>
              <a:rPr lang="pt-PT" sz="2400" dirty="0"/>
              <a:t>Maior flexibilidade organizacional, reduzindo o impacto da mudança.</a:t>
            </a:r>
          </a:p>
        </p:txBody>
      </p:sp>
    </p:spTree>
    <p:extLst>
      <p:ext uri="{BB962C8B-B14F-4D97-AF65-F5344CB8AC3E}">
        <p14:creationId xmlns:p14="http://schemas.microsoft.com/office/powerpoint/2010/main" val="150154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Cultura</a:t>
            </a:r>
            <a:r>
              <a:rPr lang="en-US" dirty="0"/>
              <a:t> </a:t>
            </a:r>
            <a:r>
              <a:rPr lang="en-US" dirty="0" err="1"/>
              <a:t>Organizacional</a:t>
            </a:r>
            <a:endParaRPr lang="en-US" dirty="0"/>
          </a:p>
        </p:txBody>
      </p:sp>
      <p:sp>
        <p:nvSpPr>
          <p:cNvPr id="3" name="Content Placeholder 2"/>
          <p:cNvSpPr>
            <a:spLocks noGrp="1"/>
          </p:cNvSpPr>
          <p:nvPr>
            <p:ph idx="1"/>
          </p:nvPr>
        </p:nvSpPr>
        <p:spPr/>
        <p:txBody>
          <a:bodyPr/>
          <a:lstStyle/>
          <a:p>
            <a:pPr marL="0" indent="0" algn="just">
              <a:buNone/>
            </a:pPr>
            <a:r>
              <a:rPr lang="en-US" sz="2000" dirty="0"/>
              <a:t>Tal </a:t>
            </a:r>
            <a:r>
              <a:rPr lang="en-US" sz="2000" dirty="0" err="1"/>
              <a:t>como</a:t>
            </a:r>
            <a:r>
              <a:rPr lang="en-US" sz="2000" dirty="0"/>
              <a:t> </a:t>
            </a:r>
            <a:r>
              <a:rPr lang="en-US" sz="2000" dirty="0" err="1"/>
              <a:t>cada</a:t>
            </a:r>
            <a:r>
              <a:rPr lang="en-US" sz="2000" dirty="0"/>
              <a:t> </a:t>
            </a:r>
            <a:r>
              <a:rPr lang="en-US" sz="2000" dirty="0" err="1"/>
              <a:t>indivíduo</a:t>
            </a:r>
            <a:r>
              <a:rPr lang="en-US" sz="2000" dirty="0"/>
              <a:t> tem </a:t>
            </a:r>
            <a:r>
              <a:rPr lang="en-US" sz="2000" dirty="0" err="1"/>
              <a:t>uma</a:t>
            </a:r>
            <a:r>
              <a:rPr lang="en-US" sz="2000" dirty="0"/>
              <a:t> </a:t>
            </a:r>
            <a:r>
              <a:rPr lang="en-US" sz="2000" dirty="0" err="1"/>
              <a:t>personalidade</a:t>
            </a:r>
            <a:r>
              <a:rPr lang="en-US" sz="2000" dirty="0"/>
              <a:t> </a:t>
            </a:r>
            <a:r>
              <a:rPr lang="en-US" sz="2000" dirty="0" err="1"/>
              <a:t>única</a:t>
            </a:r>
            <a:r>
              <a:rPr lang="en-US" sz="2000" dirty="0"/>
              <a:t>, </a:t>
            </a:r>
            <a:r>
              <a:rPr lang="en-US" sz="2000" dirty="0" err="1"/>
              <a:t>cada</a:t>
            </a:r>
            <a:r>
              <a:rPr lang="en-US" sz="2000" dirty="0"/>
              <a:t> </a:t>
            </a:r>
            <a:r>
              <a:rPr lang="en-US" sz="2000" dirty="0" err="1"/>
              <a:t>organização</a:t>
            </a:r>
            <a:r>
              <a:rPr lang="en-US" sz="2000" dirty="0"/>
              <a:t> </a:t>
            </a:r>
            <a:r>
              <a:rPr lang="en-US" sz="2000" dirty="0" err="1"/>
              <a:t>também</a:t>
            </a:r>
            <a:r>
              <a:rPr lang="en-US" sz="2000" dirty="0"/>
              <a:t> </a:t>
            </a:r>
            <a:r>
              <a:rPr lang="en-US" sz="2000" dirty="0" err="1"/>
              <a:t>tem</a:t>
            </a:r>
            <a:r>
              <a:rPr lang="en-US" sz="2000" dirty="0"/>
              <a:t> a </a:t>
            </a:r>
            <a:r>
              <a:rPr lang="en-US" sz="2000" dirty="0" err="1"/>
              <a:t>sua</a:t>
            </a:r>
            <a:r>
              <a:rPr lang="en-US" sz="2000" dirty="0"/>
              <a:t> </a:t>
            </a:r>
            <a:r>
              <a:rPr lang="en-US" sz="2000" dirty="0" err="1"/>
              <a:t>personalidade</a:t>
            </a:r>
            <a:r>
              <a:rPr lang="en-US" sz="2000" dirty="0"/>
              <a:t>.</a:t>
            </a:r>
          </a:p>
          <a:p>
            <a:pPr algn="just"/>
            <a:endParaRPr lang="en-US" sz="2000" dirty="0"/>
          </a:p>
          <a:p>
            <a:pPr algn="just"/>
            <a:r>
              <a:rPr lang="en-US" sz="2000" b="1" i="1" dirty="0"/>
              <a:t>“A key to success in management and in your career is knowing how to “read” an organization’s culture so you can find one in which you’ll be happy.”</a:t>
            </a:r>
            <a:endParaRPr lang="en-US" sz="2000" dirty="0"/>
          </a:p>
          <a:p>
            <a:pPr algn="just"/>
            <a:endParaRPr lang="en-US" sz="2800" dirty="0"/>
          </a:p>
        </p:txBody>
      </p:sp>
      <p:sp>
        <p:nvSpPr>
          <p:cNvPr id="5" name="TextBox 4">
            <a:extLst>
              <a:ext uri="{FF2B5EF4-FFF2-40B4-BE49-F238E27FC236}">
                <a16:creationId xmlns:a16="http://schemas.microsoft.com/office/drawing/2014/main" id="{E9303542-CF84-4F89-BFF8-444FDC5270F0}"/>
              </a:ext>
            </a:extLst>
          </p:cNvPr>
          <p:cNvSpPr txBox="1"/>
          <p:nvPr/>
        </p:nvSpPr>
        <p:spPr>
          <a:xfrm>
            <a:off x="5410200" y="5864553"/>
            <a:ext cx="3505200" cy="523220"/>
          </a:xfrm>
          <a:prstGeom prst="rect">
            <a:avLst/>
          </a:prstGeom>
          <a:noFill/>
        </p:spPr>
        <p:txBody>
          <a:bodyPr wrap="square" rtlCol="0">
            <a:spAutoFit/>
          </a:bodyPr>
          <a:lstStyle/>
          <a:p>
            <a:pPr marL="180975" indent="-180975"/>
            <a:r>
              <a:rPr lang="pt-PT" dirty="0">
                <a:solidFill>
                  <a:srgbClr val="00B0F0"/>
                </a:solidFill>
              </a:rPr>
              <a:t>* Sem demasiado romantismo!     </a:t>
            </a:r>
            <a:r>
              <a:rPr lang="pt-PT" sz="1000" dirty="0">
                <a:solidFill>
                  <a:srgbClr val="00B0F0"/>
                </a:solidFill>
              </a:rPr>
              <a:t>(Empreendedorismo)</a:t>
            </a:r>
            <a:endParaRPr lang="en-US" sz="1000" dirty="0">
              <a:solidFill>
                <a:srgbClr val="00B0F0"/>
              </a:solidFill>
            </a:endParaRPr>
          </a:p>
        </p:txBody>
      </p:sp>
    </p:spTree>
    <p:extLst>
      <p:ext uri="{BB962C8B-B14F-4D97-AF65-F5344CB8AC3E}">
        <p14:creationId xmlns:p14="http://schemas.microsoft.com/office/powerpoint/2010/main" val="62903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95B0-C39E-4BCB-8822-C4CF05C55B34}"/>
              </a:ext>
            </a:extLst>
          </p:cNvPr>
          <p:cNvSpPr>
            <a:spLocks noGrp="1"/>
          </p:cNvSpPr>
          <p:nvPr>
            <p:ph type="title"/>
          </p:nvPr>
        </p:nvSpPr>
        <p:spPr/>
        <p:txBody>
          <a:bodyPr/>
          <a:lstStyle/>
          <a:p>
            <a:r>
              <a:rPr lang="en-US" dirty="0" err="1"/>
              <a:t>Cultura</a:t>
            </a:r>
            <a:r>
              <a:rPr lang="en-US" dirty="0"/>
              <a:t> </a:t>
            </a:r>
            <a:r>
              <a:rPr lang="en-US" dirty="0" err="1"/>
              <a:t>organizacional</a:t>
            </a:r>
            <a:endParaRPr lang="en-US" dirty="0"/>
          </a:p>
        </p:txBody>
      </p:sp>
      <p:sp>
        <p:nvSpPr>
          <p:cNvPr id="4" name="TextBox 3">
            <a:extLst>
              <a:ext uri="{FF2B5EF4-FFF2-40B4-BE49-F238E27FC236}">
                <a16:creationId xmlns:a16="http://schemas.microsoft.com/office/drawing/2014/main" id="{99331E60-A75B-4953-BBFD-98E233836EDD}"/>
              </a:ext>
            </a:extLst>
          </p:cNvPr>
          <p:cNvSpPr txBox="1"/>
          <p:nvPr/>
        </p:nvSpPr>
        <p:spPr>
          <a:xfrm>
            <a:off x="990600" y="1997839"/>
            <a:ext cx="7467600" cy="2862322"/>
          </a:xfrm>
          <a:prstGeom prst="rect">
            <a:avLst/>
          </a:prstGeom>
          <a:noFill/>
        </p:spPr>
        <p:txBody>
          <a:bodyPr wrap="square" rtlCol="0">
            <a:spAutoFit/>
          </a:bodyPr>
          <a:lstStyle/>
          <a:p>
            <a:r>
              <a:rPr lang="en-US" sz="2000" dirty="0"/>
              <a:t>Google</a:t>
            </a:r>
            <a:br>
              <a:rPr lang="en-US" sz="2000" dirty="0"/>
            </a:br>
            <a:r>
              <a:rPr lang="en-US" sz="2000" dirty="0">
                <a:hlinkClick r:id="rId2"/>
              </a:rPr>
              <a:t>https://www.youtube.com/watch?v=n_Cn8eFo7u8</a:t>
            </a:r>
            <a:br>
              <a:rPr lang="en-US" sz="2000" dirty="0"/>
            </a:br>
            <a:endParaRPr lang="en-US" sz="2000" dirty="0"/>
          </a:p>
          <a:p>
            <a:r>
              <a:rPr lang="en-US" sz="2000" dirty="0" err="1"/>
              <a:t>Mahle</a:t>
            </a:r>
            <a:r>
              <a:rPr lang="en-US" sz="2000" dirty="0"/>
              <a:t> (Japan)</a:t>
            </a:r>
            <a:br>
              <a:rPr lang="en-US" sz="2000" dirty="0"/>
            </a:br>
            <a:r>
              <a:rPr lang="en-US" sz="2000" dirty="0">
                <a:hlinkClick r:id="rId3"/>
              </a:rPr>
              <a:t>https://www.youtube.com/watch?v=Auo-ytfuamw</a:t>
            </a:r>
            <a:r>
              <a:rPr lang="en-US" sz="2000" dirty="0"/>
              <a:t> </a:t>
            </a:r>
          </a:p>
          <a:p>
            <a:br>
              <a:rPr lang="en-US" sz="2000" dirty="0"/>
            </a:br>
            <a:r>
              <a:rPr lang="en-US" sz="2000" dirty="0"/>
              <a:t>Karoshi - </a:t>
            </a:r>
            <a:r>
              <a:rPr lang="en-US" sz="2000" dirty="0" err="1"/>
              <a:t>Problemas</a:t>
            </a:r>
            <a:r>
              <a:rPr lang="en-US" sz="2000" dirty="0"/>
              <a:t> </a:t>
            </a:r>
            <a:r>
              <a:rPr lang="en-US" sz="2000" dirty="0" err="1"/>
              <a:t>relacionados</a:t>
            </a:r>
            <a:r>
              <a:rPr lang="en-US" sz="2000" dirty="0"/>
              <a:t> com a </a:t>
            </a:r>
            <a:r>
              <a:rPr lang="en-US" sz="2000" dirty="0" err="1"/>
              <a:t>cultura</a:t>
            </a:r>
            <a:r>
              <a:rPr lang="en-US" sz="2000" dirty="0"/>
              <a:t> </a:t>
            </a:r>
            <a:r>
              <a:rPr lang="en-US" sz="2000" dirty="0" err="1"/>
              <a:t>organizacional</a:t>
            </a:r>
            <a:r>
              <a:rPr lang="en-US" sz="2000" dirty="0"/>
              <a:t> no </a:t>
            </a:r>
            <a:r>
              <a:rPr lang="en-US" sz="2000" dirty="0" err="1"/>
              <a:t>Japão</a:t>
            </a:r>
            <a:r>
              <a:rPr lang="en-US" sz="2000" dirty="0"/>
              <a:t> </a:t>
            </a:r>
            <a:br>
              <a:rPr lang="en-US" sz="2000" dirty="0"/>
            </a:br>
            <a:r>
              <a:rPr lang="en-US" sz="2000" dirty="0">
                <a:hlinkClick r:id="rId4"/>
              </a:rPr>
              <a:t>https://www.youtube.com/watch?v=Y0-jpm5l_dY</a:t>
            </a:r>
            <a:r>
              <a:rPr lang="en-US" sz="2000" dirty="0"/>
              <a:t>  </a:t>
            </a:r>
          </a:p>
        </p:txBody>
      </p:sp>
    </p:spTree>
    <p:extLst>
      <p:ext uri="{BB962C8B-B14F-4D97-AF65-F5344CB8AC3E}">
        <p14:creationId xmlns:p14="http://schemas.microsoft.com/office/powerpoint/2010/main" val="143715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que é a </a:t>
            </a:r>
            <a:r>
              <a:rPr lang="en-US" dirty="0" err="1"/>
              <a:t>Cultura</a:t>
            </a:r>
            <a:r>
              <a:rPr lang="en-US" dirty="0"/>
              <a:t> Organizational?</a:t>
            </a:r>
          </a:p>
        </p:txBody>
      </p:sp>
      <p:sp>
        <p:nvSpPr>
          <p:cNvPr id="5" name="Content Placeholder 2"/>
          <p:cNvSpPr>
            <a:spLocks noGrp="1"/>
          </p:cNvSpPr>
          <p:nvPr>
            <p:ph idx="1"/>
          </p:nvPr>
        </p:nvSpPr>
        <p:spPr>
          <a:xfrm>
            <a:off x="609600" y="1676400"/>
            <a:ext cx="7848600" cy="3886200"/>
          </a:xfrm>
        </p:spPr>
        <p:txBody>
          <a:bodyPr>
            <a:normAutofit/>
          </a:bodyPr>
          <a:lstStyle/>
          <a:p>
            <a:pPr indent="-342900" algn="just" eaLnBrk="0" hangingPunct="0">
              <a:spcBef>
                <a:spcPct val="20000"/>
              </a:spcBef>
              <a:buFont typeface="Arial" charset="0"/>
              <a:buChar char="•"/>
            </a:pPr>
            <a:r>
              <a:rPr lang="pt-PT" sz="2200" b="1" dirty="0"/>
              <a:t>Cultura Organizacional – </a:t>
            </a:r>
            <a:r>
              <a:rPr lang="pt-PT" sz="2200" dirty="0"/>
              <a:t>conjunto partilhado de valores, princípios, tradições e práticas que influenciam o modo como os membros de uma organização atuam.</a:t>
            </a:r>
          </a:p>
          <a:p>
            <a:pPr indent="-342900" algn="just" eaLnBrk="0" hangingPunct="0">
              <a:spcBef>
                <a:spcPct val="20000"/>
              </a:spcBef>
              <a:buFont typeface="Arial" charset="0"/>
              <a:buChar char="•"/>
            </a:pPr>
            <a:endParaRPr lang="pt-PT" sz="2200" dirty="0"/>
          </a:p>
          <a:p>
            <a:pPr indent="-342900" algn="just" eaLnBrk="0" hangingPunct="0">
              <a:spcBef>
                <a:spcPct val="20000"/>
              </a:spcBef>
              <a:buFont typeface="Arial" charset="0"/>
              <a:buChar char="•"/>
            </a:pPr>
            <a:r>
              <a:rPr lang="pt-PT" sz="2200" b="1" dirty="0"/>
              <a:t>Culturas fortes – </a:t>
            </a:r>
            <a:r>
              <a:rPr lang="pt-PT" sz="2200" dirty="0"/>
              <a:t>culturas em que os </a:t>
            </a:r>
            <a:r>
              <a:rPr lang="pt-PT" sz="2200" u="sng" dirty="0"/>
              <a:t>valores principais são intensamente interiorizados e largamente partilhados</a:t>
            </a:r>
            <a:r>
              <a:rPr lang="pt-PT" sz="2200" dirty="0"/>
              <a:t>.</a:t>
            </a:r>
          </a:p>
          <a:p>
            <a:pPr indent="-342900" algn="just" eaLnBrk="0" hangingPunct="0">
              <a:spcBef>
                <a:spcPct val="20000"/>
              </a:spcBef>
              <a:buFont typeface="Arial" charset="0"/>
              <a:buChar char="•"/>
            </a:pPr>
            <a:endParaRPr lang="pt-PT" sz="2200" dirty="0"/>
          </a:p>
          <a:p>
            <a:pPr marL="0" indent="0" algn="just">
              <a:buNone/>
            </a:pPr>
            <a:r>
              <a:rPr lang="pt-PT" sz="2200" dirty="0"/>
              <a:t>A investigação sugere que </a:t>
            </a:r>
            <a:r>
              <a:rPr lang="pt-PT" sz="2200" u="sng" dirty="0"/>
              <a:t>existem sete dimensões que podem descrever a essência da cultura organizacional</a:t>
            </a:r>
            <a:r>
              <a:rPr lang="pt-PT" sz="2200" dirty="0"/>
              <a:t>. A Figura seguinte mostra estas dimensões. </a:t>
            </a:r>
          </a:p>
          <a:p>
            <a:pPr algn="just"/>
            <a:endParaRPr lang="pt-PT" dirty="0"/>
          </a:p>
          <a:p>
            <a:pPr lvl="2" algn="just"/>
            <a:endParaRPr lang="pt-PT" dirty="0"/>
          </a:p>
          <a:p>
            <a:pPr marL="925830" lvl="1" indent="-457200" algn="just"/>
            <a:endParaRPr lang="en-US" dirty="0"/>
          </a:p>
          <a:p>
            <a:pPr algn="just"/>
            <a:endParaRPr lang="en-US" dirty="0"/>
          </a:p>
        </p:txBody>
      </p:sp>
    </p:spTree>
    <p:extLst>
      <p:ext uri="{BB962C8B-B14F-4D97-AF65-F5344CB8AC3E}">
        <p14:creationId xmlns:p14="http://schemas.microsoft.com/office/powerpoint/2010/main" val="137034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a:xfrm>
            <a:off x="457200" y="228600"/>
            <a:ext cx="8229600" cy="758069"/>
          </a:xfrm>
        </p:spPr>
        <p:txBody>
          <a:bodyPr/>
          <a:lstStyle/>
          <a:p>
            <a:pPr algn="ctr"/>
            <a:r>
              <a:rPr lang="en-US" sz="3600" dirty="0" err="1"/>
              <a:t>Dimensões</a:t>
            </a:r>
            <a:r>
              <a:rPr lang="en-US" sz="3600" dirty="0"/>
              <a:t> da </a:t>
            </a:r>
            <a:r>
              <a:rPr lang="en-US" sz="3600" dirty="0" err="1"/>
              <a:t>cultura</a:t>
            </a:r>
            <a:r>
              <a:rPr lang="en-US" sz="3600" dirty="0"/>
              <a:t> </a:t>
            </a:r>
            <a:r>
              <a:rPr lang="en-US" sz="3600" dirty="0" err="1"/>
              <a:t>organizacional</a:t>
            </a:r>
            <a:endParaRPr lang="en-US" dirty="0"/>
          </a:p>
        </p:txBody>
      </p:sp>
      <p:pic>
        <p:nvPicPr>
          <p:cNvPr id="6" name="Picture 5" descr="The organizational skills are as follows:&#10;• Attention to detail: Degree to which employees are expected to exhibit precision, analysis, and attention to detail&#10;• Outcome orientation: Degree to which managers focus on results or outcomes rather than on how these outcomes are achieved&#10;• People orientation: Degree to which management decisions take into account the effects on people in the organization&#10;• Team orientation: Degree to which work is organized around teams rather than individuals&#10;• Aggressiveness: Degree to which employees are aggressive and competitive rather than cooperative&#10;• Stability: Degree to which organizational decisions and actions emphasize maintaining the status quo&#10;• Innovation and risk taking: Degree to which employees are encouraged to be innovative and to take risks&#10;"/>
          <p:cNvPicPr>
            <a:picLocks noChangeAspect="1"/>
          </p:cNvPicPr>
          <p:nvPr/>
        </p:nvPicPr>
        <p:blipFill>
          <a:blip r:embed="rId3" cstate="print"/>
          <a:stretch>
            <a:fillRect/>
          </a:stretch>
        </p:blipFill>
        <p:spPr>
          <a:xfrm>
            <a:off x="105651" y="1219200"/>
            <a:ext cx="8928042" cy="5032169"/>
          </a:xfrm>
          <a:prstGeom prst="rect">
            <a:avLst/>
          </a:prstGeom>
        </p:spPr>
      </p:pic>
    </p:spTree>
    <p:extLst>
      <p:ext uri="{BB962C8B-B14F-4D97-AF65-F5344CB8AC3E}">
        <p14:creationId xmlns:p14="http://schemas.microsoft.com/office/powerpoint/2010/main" val="70459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27628"/>
          </a:xfrm>
        </p:spPr>
        <p:txBody>
          <a:bodyPr/>
          <a:lstStyle/>
          <a:p>
            <a:r>
              <a:rPr lang="en-US" dirty="0" err="1"/>
              <a:t>Objetivos</a:t>
            </a:r>
            <a:endParaRPr lang="en-US" dirty="0"/>
          </a:p>
        </p:txBody>
      </p:sp>
      <p:sp>
        <p:nvSpPr>
          <p:cNvPr id="3" name="Content Placeholder 2"/>
          <p:cNvSpPr>
            <a:spLocks noGrp="1"/>
          </p:cNvSpPr>
          <p:nvPr>
            <p:ph idx="1"/>
          </p:nvPr>
        </p:nvSpPr>
        <p:spPr/>
        <p:txBody>
          <a:bodyPr/>
          <a:lstStyle/>
          <a:p>
            <a:pPr marL="503238" indent="-777875">
              <a:buNone/>
            </a:pPr>
            <a:r>
              <a:rPr lang="en-US" sz="2400" b="1" dirty="0">
                <a:solidFill>
                  <a:srgbClr val="007FA3"/>
                </a:solidFill>
              </a:rPr>
              <a:t>7.1 </a:t>
            </a:r>
            <a:r>
              <a:rPr lang="pt-PT" sz="2400" b="1" dirty="0"/>
              <a:t>Contrastar </a:t>
            </a:r>
            <a:r>
              <a:rPr lang="pt-PT" sz="2400" dirty="0"/>
              <a:t>as ações dos gestores de acordo com a perspetiva da omnipotência e a perspetiva simbólica.</a:t>
            </a:r>
          </a:p>
          <a:p>
            <a:pPr marL="503238" indent="-777875">
              <a:buNone/>
            </a:pPr>
            <a:r>
              <a:rPr lang="en-US" sz="2400" b="1" dirty="0">
                <a:solidFill>
                  <a:srgbClr val="007FA3"/>
                </a:solidFill>
              </a:rPr>
              <a:t>7.2 </a:t>
            </a:r>
            <a:r>
              <a:rPr lang="pt-PT" sz="2400" b="1" dirty="0"/>
              <a:t>Descrever </a:t>
            </a:r>
            <a:r>
              <a:rPr lang="pt-PT" sz="2400" dirty="0"/>
              <a:t>os condicionamentos e os desafios que os gestores enfrentam no ambiente externo atual.</a:t>
            </a:r>
          </a:p>
          <a:p>
            <a:pPr marL="503238" indent="-777875">
              <a:buNone/>
            </a:pPr>
            <a:r>
              <a:rPr lang="en-US" sz="2400" b="1" dirty="0">
                <a:solidFill>
                  <a:srgbClr val="007FA3"/>
                </a:solidFill>
              </a:rPr>
              <a:t>7.3 </a:t>
            </a:r>
            <a:r>
              <a:rPr lang="pt-PT" sz="2400" b="1" dirty="0"/>
              <a:t>Descrever </a:t>
            </a:r>
            <a:r>
              <a:rPr lang="pt-PT" sz="2400" dirty="0"/>
              <a:t>as</a:t>
            </a:r>
            <a:r>
              <a:rPr lang="pt-PT" sz="2400" b="1" dirty="0"/>
              <a:t> </a:t>
            </a:r>
            <a:r>
              <a:rPr lang="pt-PT" sz="2400" dirty="0"/>
              <a:t>características e a importância da cultura organizacional.</a:t>
            </a:r>
          </a:p>
          <a:p>
            <a:pPr marL="503238" indent="-777875">
              <a:buNone/>
            </a:pPr>
            <a:r>
              <a:rPr lang="en-US" sz="2400" b="1" dirty="0">
                <a:solidFill>
                  <a:srgbClr val="007FA3"/>
                </a:solidFill>
              </a:rPr>
              <a:t>7.4 </a:t>
            </a:r>
            <a:r>
              <a:rPr lang="pt-PT" sz="2400" b="1" dirty="0"/>
              <a:t>Conhecer </a:t>
            </a:r>
            <a:r>
              <a:rPr lang="pt-PT" sz="2400" dirty="0"/>
              <a:t>os tópicos atuais da cultura organizacional.</a:t>
            </a:r>
          </a:p>
          <a:p>
            <a:pPr marL="503238" indent="-777875">
              <a:buNone/>
            </a:pPr>
            <a:endParaRPr lang="en-US" sz="2400" dirty="0"/>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C802-7722-4580-AC68-E7470D5ECA3A}"/>
              </a:ext>
            </a:extLst>
          </p:cNvPr>
          <p:cNvSpPr>
            <a:spLocks noGrp="1"/>
          </p:cNvSpPr>
          <p:nvPr>
            <p:ph type="ctrTitle"/>
          </p:nvPr>
        </p:nvSpPr>
        <p:spPr>
          <a:xfrm>
            <a:off x="446314" y="838200"/>
            <a:ext cx="7620000" cy="1371600"/>
          </a:xfrm>
        </p:spPr>
        <p:txBody>
          <a:bodyPr/>
          <a:lstStyle/>
          <a:p>
            <a:r>
              <a:rPr lang="en-US" dirty="0" err="1"/>
              <a:t>Questão</a:t>
            </a:r>
            <a:r>
              <a:rPr lang="en-US" dirty="0"/>
              <a:t> 04:</a:t>
            </a:r>
            <a:br>
              <a:rPr lang="en-US" dirty="0"/>
            </a:br>
            <a:r>
              <a:rPr lang="en-US" sz="2800" b="0" dirty="0"/>
              <a:t>(</a:t>
            </a:r>
            <a:r>
              <a:rPr lang="en-US" sz="2800" b="0" dirty="0" err="1"/>
              <a:t>Responda</a:t>
            </a:r>
            <a:r>
              <a:rPr lang="en-US" sz="2800" b="0" dirty="0"/>
              <a:t> </a:t>
            </a:r>
            <a:r>
              <a:rPr lang="en-US" sz="2800" b="0" dirty="0" err="1"/>
              <a:t>p.f</a:t>
            </a:r>
            <a:r>
              <a:rPr lang="en-US" sz="2800" b="0" dirty="0"/>
              <a:t>. </a:t>
            </a:r>
            <a:r>
              <a:rPr lang="en-US" sz="2800" b="0" dirty="0" err="1"/>
              <a:t>através</a:t>
            </a:r>
            <a:r>
              <a:rPr lang="en-US" sz="2800" b="0" dirty="0"/>
              <a:t> do </a:t>
            </a:r>
            <a:r>
              <a:rPr lang="en-US" sz="2800" b="0" dirty="0" err="1"/>
              <a:t>Ms</a:t>
            </a:r>
            <a:r>
              <a:rPr lang="en-US" sz="2800" b="0" dirty="0"/>
              <a:t> Teams)</a:t>
            </a:r>
          </a:p>
        </p:txBody>
      </p:sp>
      <p:sp>
        <p:nvSpPr>
          <p:cNvPr id="3" name="Subtitle 2">
            <a:extLst>
              <a:ext uri="{FF2B5EF4-FFF2-40B4-BE49-F238E27FC236}">
                <a16:creationId xmlns:a16="http://schemas.microsoft.com/office/drawing/2014/main" id="{D601EC09-9D4E-4E27-8017-0441449A28D4}"/>
              </a:ext>
            </a:extLst>
          </p:cNvPr>
          <p:cNvSpPr>
            <a:spLocks noGrp="1"/>
          </p:cNvSpPr>
          <p:nvPr>
            <p:ph type="subTitle" idx="1"/>
          </p:nvPr>
        </p:nvSpPr>
        <p:spPr>
          <a:xfrm>
            <a:off x="457200" y="2438400"/>
            <a:ext cx="8229599" cy="4419600"/>
          </a:xfrm>
        </p:spPr>
        <p:txBody>
          <a:bodyPr/>
          <a:lstStyle/>
          <a:p>
            <a:pPr>
              <a:spcBef>
                <a:spcPts val="600"/>
              </a:spcBef>
              <a:spcAft>
                <a:spcPts val="1800"/>
              </a:spcAft>
            </a:pPr>
            <a:r>
              <a:rPr lang="pt-BR" sz="2800" b="1" dirty="0"/>
              <a:t>Com que dimensão da cultura organizacional você mais se identifica (</a:t>
            </a:r>
            <a:r>
              <a:rPr lang="pt-BR" sz="2800" b="1" i="1" dirty="0"/>
              <a:t>i.e.</a:t>
            </a:r>
            <a:r>
              <a:rPr lang="pt-BR" sz="2800" b="1" dirty="0"/>
              <a:t>, que cultura você gostaria de encontrar na sua organização)?</a:t>
            </a:r>
            <a:endParaRPr lang="pt-BR" sz="800" b="1" dirty="0"/>
          </a:p>
          <a:p>
            <a:pPr marL="449263">
              <a:spcBef>
                <a:spcPts val="600"/>
              </a:spcBef>
            </a:pPr>
            <a:r>
              <a:rPr lang="pt-BR" sz="1600" b="1" dirty="0"/>
              <a:t>1. Atenção ao detalhe</a:t>
            </a:r>
          </a:p>
          <a:p>
            <a:pPr marL="449263">
              <a:spcBef>
                <a:spcPts val="600"/>
              </a:spcBef>
            </a:pPr>
            <a:r>
              <a:rPr lang="pt-BR" sz="1600" b="1" dirty="0"/>
              <a:t>2. Orientação para os resultados</a:t>
            </a:r>
          </a:p>
          <a:p>
            <a:pPr marL="449263">
              <a:spcBef>
                <a:spcPts val="600"/>
              </a:spcBef>
            </a:pPr>
            <a:r>
              <a:rPr lang="pt-BR" sz="1600" b="1" dirty="0"/>
              <a:t>3. Orientação para as pessoas</a:t>
            </a:r>
          </a:p>
          <a:p>
            <a:pPr marL="449263">
              <a:spcBef>
                <a:spcPts val="600"/>
              </a:spcBef>
            </a:pPr>
            <a:r>
              <a:rPr lang="pt-BR" sz="1600" b="1" dirty="0"/>
              <a:t>4. Orientação para a(s) equipa(s)</a:t>
            </a:r>
          </a:p>
          <a:p>
            <a:pPr marL="449263">
              <a:spcBef>
                <a:spcPts val="600"/>
              </a:spcBef>
            </a:pPr>
            <a:r>
              <a:rPr lang="pt-BR" sz="1600" b="1" dirty="0"/>
              <a:t>5. Agressividade/competitividade</a:t>
            </a:r>
          </a:p>
          <a:p>
            <a:pPr marL="449263">
              <a:spcBef>
                <a:spcPts val="600"/>
              </a:spcBef>
            </a:pPr>
            <a:r>
              <a:rPr lang="pt-BR" sz="1600" b="1" dirty="0"/>
              <a:t>6. Estabilidade e manutenção do status quo</a:t>
            </a:r>
          </a:p>
          <a:p>
            <a:pPr marL="449263">
              <a:spcBef>
                <a:spcPts val="600"/>
              </a:spcBef>
            </a:pPr>
            <a:r>
              <a:rPr lang="pt-BR" sz="1600" b="1" dirty="0"/>
              <a:t>7. Inovação e aceitação do risco</a:t>
            </a:r>
            <a:endParaRPr lang="en-US" sz="1600" b="1" dirty="0"/>
          </a:p>
        </p:txBody>
      </p:sp>
    </p:spTree>
    <p:extLst>
      <p:ext uri="{BB962C8B-B14F-4D97-AF65-F5344CB8AC3E}">
        <p14:creationId xmlns:p14="http://schemas.microsoft.com/office/powerpoint/2010/main" val="279346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51428"/>
          </a:xfrm>
        </p:spPr>
        <p:txBody>
          <a:bodyPr/>
          <a:lstStyle/>
          <a:p>
            <a:pPr algn="ctr"/>
            <a:r>
              <a:rPr lang="en-US" sz="3200" dirty="0" err="1"/>
              <a:t>Dimensões</a:t>
            </a:r>
            <a:r>
              <a:rPr lang="en-US" sz="3200" dirty="0"/>
              <a:t> da </a:t>
            </a:r>
            <a:r>
              <a:rPr lang="en-US" sz="3200" dirty="0" err="1"/>
              <a:t>cultura</a:t>
            </a:r>
            <a:r>
              <a:rPr lang="en-US" sz="3200" dirty="0"/>
              <a:t> </a:t>
            </a:r>
            <a:r>
              <a:rPr lang="en-US" sz="3200" dirty="0" err="1"/>
              <a:t>organizacional</a:t>
            </a:r>
            <a:endParaRPr lang="en-US" dirty="0"/>
          </a:p>
        </p:txBody>
      </p:sp>
      <p:sp>
        <p:nvSpPr>
          <p:cNvPr id="4" name="Rectangle 3"/>
          <p:cNvSpPr txBox="1">
            <a:spLocks noGrp="1"/>
          </p:cNvSpPr>
          <p:nvPr>
            <p:ph idx="1"/>
          </p:nvPr>
        </p:nvSpPr>
        <p:spPr bwMode="auto">
          <a:prstGeom prst="rect">
            <a:avLst/>
          </a:prstGeom>
          <a:noFill/>
          <a:ln w="9525">
            <a:noFill/>
            <a:miter lim="800000"/>
            <a:headEnd/>
            <a:tailEnd/>
          </a:ln>
        </p:spPr>
        <p:txBody>
          <a:bodyPr/>
          <a:lstStyle/>
          <a:p>
            <a:pPr marL="533400" indent="-533400" algn="just">
              <a:lnSpc>
                <a:spcPct val="80000"/>
              </a:lnSpc>
              <a:spcBef>
                <a:spcPts val="1200"/>
              </a:spcBef>
              <a:spcAft>
                <a:spcPts val="1200"/>
              </a:spcAft>
              <a:buFontTx/>
              <a:buAutoNum type="arabicPeriod"/>
            </a:pPr>
            <a:r>
              <a:rPr lang="pt-PT" sz="2000" b="1" dirty="0"/>
              <a:t>Inovação e risco </a:t>
            </a:r>
            <a:r>
              <a:rPr lang="pt-PT" sz="2000" dirty="0"/>
              <a:t>– grau em que os empregados são encorajados a ser inovadores e a correr riscos.</a:t>
            </a:r>
          </a:p>
          <a:p>
            <a:pPr marL="533400" indent="-533400" algn="just">
              <a:lnSpc>
                <a:spcPct val="80000"/>
              </a:lnSpc>
              <a:spcBef>
                <a:spcPts val="1200"/>
              </a:spcBef>
              <a:spcAft>
                <a:spcPts val="1200"/>
              </a:spcAft>
              <a:buFontTx/>
              <a:buAutoNum type="arabicPeriod"/>
            </a:pPr>
            <a:r>
              <a:rPr lang="pt-PT" sz="2000" b="1" dirty="0"/>
              <a:t>Atenção ao detalhe </a:t>
            </a:r>
            <a:r>
              <a:rPr lang="pt-PT" sz="2000" dirty="0"/>
              <a:t>- grau de importância atribuída à precisão, à análise, e ao detalhe.</a:t>
            </a:r>
          </a:p>
          <a:p>
            <a:pPr marL="533400" indent="-533400" algn="just">
              <a:lnSpc>
                <a:spcPct val="80000"/>
              </a:lnSpc>
              <a:spcBef>
                <a:spcPts val="1200"/>
              </a:spcBef>
              <a:spcAft>
                <a:spcPts val="1200"/>
              </a:spcAft>
              <a:buFontTx/>
              <a:buAutoNum type="arabicPeriod"/>
            </a:pPr>
            <a:r>
              <a:rPr lang="pt-PT" sz="2000" b="1" dirty="0"/>
              <a:t>Orientação para os resultados</a:t>
            </a:r>
            <a:r>
              <a:rPr lang="pt-PT" sz="2000" dirty="0"/>
              <a:t> - grau de importância atribuída aos resultados, por oposição aos processos utilizados para os atingir.</a:t>
            </a:r>
          </a:p>
          <a:p>
            <a:pPr marL="533400" indent="-533400" algn="just">
              <a:lnSpc>
                <a:spcPct val="80000"/>
              </a:lnSpc>
              <a:spcBef>
                <a:spcPts val="1200"/>
              </a:spcBef>
              <a:spcAft>
                <a:spcPts val="1200"/>
              </a:spcAft>
              <a:buFontTx/>
              <a:buAutoNum type="arabicPeriod"/>
            </a:pPr>
            <a:r>
              <a:rPr lang="pt-PT" sz="2000" b="1" dirty="0"/>
              <a:t>Orientação para as pessoas</a:t>
            </a:r>
            <a:r>
              <a:rPr lang="pt-PT" sz="2000" dirty="0"/>
              <a:t> – grau em que os gestores têm em consideração os efeitos que as decisões terão sobre as pessoas da organização.</a:t>
            </a:r>
          </a:p>
          <a:p>
            <a:pPr marL="342900" indent="-342900" eaLnBrk="0" hangingPunct="0">
              <a:spcBef>
                <a:spcPct val="20000"/>
              </a:spcBef>
              <a:buFont typeface="Arial" charset="0"/>
              <a:buChar char="•"/>
            </a:pPr>
            <a:endParaRPr lang="pt-PT" sz="3200" dirty="0"/>
          </a:p>
        </p:txBody>
      </p:sp>
    </p:spTree>
    <p:extLst>
      <p:ext uri="{BB962C8B-B14F-4D97-AF65-F5344CB8AC3E}">
        <p14:creationId xmlns:p14="http://schemas.microsoft.com/office/powerpoint/2010/main" val="96973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Dimensões</a:t>
            </a:r>
            <a:r>
              <a:rPr lang="en-US" sz="3200" dirty="0"/>
              <a:t> da </a:t>
            </a:r>
            <a:r>
              <a:rPr lang="en-US" sz="3200" dirty="0" err="1"/>
              <a:t>cultura</a:t>
            </a:r>
            <a:r>
              <a:rPr lang="en-US" sz="3200" dirty="0"/>
              <a:t> </a:t>
            </a:r>
            <a:r>
              <a:rPr lang="en-US" sz="3200" dirty="0" err="1"/>
              <a:t>organizacional</a:t>
            </a:r>
            <a:endParaRPr lang="en-US" dirty="0"/>
          </a:p>
        </p:txBody>
      </p:sp>
      <p:sp>
        <p:nvSpPr>
          <p:cNvPr id="5" name="Rectangle 3"/>
          <p:cNvSpPr txBox="1">
            <a:spLocks/>
          </p:cNvSpPr>
          <p:nvPr/>
        </p:nvSpPr>
        <p:spPr bwMode="auto">
          <a:xfrm>
            <a:off x="457200" y="1385793"/>
            <a:ext cx="8229600" cy="4525963"/>
          </a:xfrm>
          <a:prstGeom prst="rect">
            <a:avLst/>
          </a:prstGeom>
          <a:noFill/>
          <a:ln w="9525">
            <a:noFill/>
            <a:miter lim="800000"/>
            <a:headEnd/>
            <a:tailEnd/>
          </a:ln>
        </p:spPr>
        <p:txBody>
          <a:bodyPr/>
          <a:lstStyle/>
          <a:p>
            <a:pPr marL="609600" indent="-609600" algn="just">
              <a:lnSpc>
                <a:spcPct val="90000"/>
              </a:lnSpc>
              <a:buClr>
                <a:schemeClr val="bg2"/>
              </a:buClr>
              <a:buFontTx/>
              <a:buAutoNum type="arabicPeriod" startAt="5"/>
            </a:pPr>
            <a:endParaRPr lang="pt-PT" sz="2400" u="sng" dirty="0"/>
          </a:p>
          <a:p>
            <a:pPr marL="609600" indent="-609600" algn="just">
              <a:lnSpc>
                <a:spcPct val="90000"/>
              </a:lnSpc>
              <a:buClr>
                <a:schemeClr val="bg2"/>
              </a:buClr>
              <a:buFontTx/>
              <a:buAutoNum type="arabicPeriod" startAt="5"/>
            </a:pPr>
            <a:r>
              <a:rPr lang="pt-PT" sz="2000" b="1" dirty="0"/>
              <a:t>Orientação para as equipas</a:t>
            </a:r>
            <a:r>
              <a:rPr lang="pt-PT" sz="2000" dirty="0"/>
              <a:t> – grau em que as atividades de trabalho são organizadas e atribuídas a equipas e não a indivíduos.</a:t>
            </a:r>
          </a:p>
          <a:p>
            <a:pPr marL="609600" indent="-609600" algn="just">
              <a:lnSpc>
                <a:spcPct val="90000"/>
              </a:lnSpc>
              <a:buClr>
                <a:schemeClr val="bg2"/>
              </a:buClr>
              <a:buFontTx/>
              <a:buAutoNum type="arabicPeriod" startAt="5"/>
            </a:pPr>
            <a:endParaRPr lang="pt-PT" sz="2000" dirty="0"/>
          </a:p>
          <a:p>
            <a:pPr marL="609600" indent="-609600" algn="just">
              <a:lnSpc>
                <a:spcPct val="90000"/>
              </a:lnSpc>
              <a:buClr>
                <a:schemeClr val="bg2"/>
              </a:buClr>
              <a:buFontTx/>
              <a:buAutoNum type="arabicPeriod" startAt="5"/>
            </a:pPr>
            <a:r>
              <a:rPr lang="pt-PT" sz="2000" b="1" dirty="0"/>
              <a:t>Agressividade</a:t>
            </a:r>
            <a:r>
              <a:rPr lang="pt-PT" sz="2000" dirty="0"/>
              <a:t> – grau em que as pessoas são agressivas e competitivas, por oposição a tranquilas e cooperantes, entre si.</a:t>
            </a:r>
          </a:p>
          <a:p>
            <a:pPr marL="609600" indent="-609600" algn="just">
              <a:lnSpc>
                <a:spcPct val="90000"/>
              </a:lnSpc>
              <a:buClr>
                <a:schemeClr val="bg2"/>
              </a:buClr>
              <a:buFontTx/>
              <a:buAutoNum type="arabicPeriod" startAt="5"/>
            </a:pPr>
            <a:endParaRPr lang="pt-PT" sz="2000" dirty="0"/>
          </a:p>
          <a:p>
            <a:pPr marL="609600" indent="-609600" algn="just">
              <a:lnSpc>
                <a:spcPct val="90000"/>
              </a:lnSpc>
              <a:buClr>
                <a:schemeClr val="bg2"/>
              </a:buClr>
              <a:buFontTx/>
              <a:buAutoNum type="arabicPeriod" startAt="5"/>
            </a:pPr>
            <a:r>
              <a:rPr lang="pt-PT" sz="2000" b="1" dirty="0"/>
              <a:t>Estabilidade</a:t>
            </a:r>
            <a:r>
              <a:rPr lang="pt-PT" sz="2000" dirty="0"/>
              <a:t> – grau em que as atividades organizacionais enfatizam a manutenção do </a:t>
            </a:r>
            <a:r>
              <a:rPr lang="pt-PT" sz="2000" i="1" dirty="0"/>
              <a:t>status quo</a:t>
            </a:r>
            <a:r>
              <a:rPr lang="pt-PT" sz="2000" dirty="0"/>
              <a:t> (modos atuais de agir) ou, por oposição, promovem a rápida adaptação e crescimento da organização.</a:t>
            </a:r>
          </a:p>
          <a:p>
            <a:pPr marL="342900" indent="-342900" eaLnBrk="0" hangingPunct="0">
              <a:spcBef>
                <a:spcPct val="20000"/>
              </a:spcBef>
              <a:buClr>
                <a:schemeClr val="bg2"/>
              </a:buClr>
              <a:buFont typeface="Arial" charset="0"/>
              <a:buChar char="•"/>
            </a:pPr>
            <a:endParaRPr lang="pt-PT" sz="3200" dirty="0"/>
          </a:p>
        </p:txBody>
      </p:sp>
    </p:spTree>
    <p:extLst>
      <p:ext uri="{BB962C8B-B14F-4D97-AF65-F5344CB8AC3E}">
        <p14:creationId xmlns:p14="http://schemas.microsoft.com/office/powerpoint/2010/main" val="346520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371"/>
            <a:ext cx="8229600" cy="775228"/>
          </a:xfrm>
        </p:spPr>
        <p:txBody>
          <a:bodyPr/>
          <a:lstStyle/>
          <a:p>
            <a:pPr algn="ctr"/>
            <a:r>
              <a:rPr lang="en-US" sz="3600" dirty="0" err="1"/>
              <a:t>Diferentes</a:t>
            </a:r>
            <a:r>
              <a:rPr lang="en-US" sz="3600" dirty="0"/>
              <a:t> </a:t>
            </a:r>
            <a:r>
              <a:rPr lang="en-US" sz="3600" dirty="0" err="1"/>
              <a:t>exemplos</a:t>
            </a:r>
            <a:r>
              <a:rPr lang="en-US" sz="3600" dirty="0"/>
              <a:t> de </a:t>
            </a:r>
            <a:r>
              <a:rPr lang="en-US" sz="3600" dirty="0" err="1"/>
              <a:t>culturas</a:t>
            </a:r>
            <a:r>
              <a:rPr lang="en-US" sz="3600" dirty="0"/>
              <a:t> </a:t>
            </a:r>
            <a:r>
              <a:rPr lang="en-US" sz="3600" dirty="0" err="1"/>
              <a:t>organizacionais</a:t>
            </a:r>
            <a:endParaRPr lang="en-US" dirty="0"/>
          </a:p>
        </p:txBody>
      </p:sp>
      <p:sp>
        <p:nvSpPr>
          <p:cNvPr id="3" name="Content Placeholder 2" descr="Photograph of two women talking and laughing. They are standing in front of a mural with the facebook name prominent."/>
          <p:cNvSpPr>
            <a:spLocks noGrp="1"/>
          </p:cNvSpPr>
          <p:nvPr>
            <p:ph idx="1"/>
          </p:nvPr>
        </p:nvSpPr>
        <p:spPr/>
        <p:txBody>
          <a:bodyPr/>
          <a:lstStyle/>
          <a:p>
            <a:pPr>
              <a:spcBef>
                <a:spcPts val="1200"/>
              </a:spcBef>
              <a:buSzPct val="100000"/>
              <a:defRPr/>
            </a:pPr>
            <a:r>
              <a:rPr lang="en-US" dirty="0"/>
              <a:t>Risk-taking and change discouraged</a:t>
            </a:r>
          </a:p>
          <a:p>
            <a:pPr>
              <a:spcBef>
                <a:spcPts val="1200"/>
              </a:spcBef>
              <a:buSzPct val="100000"/>
              <a:defRPr/>
            </a:pPr>
            <a:r>
              <a:rPr lang="en-US" dirty="0"/>
              <a:t>Creativity discouraged</a:t>
            </a:r>
          </a:p>
          <a:p>
            <a:pPr>
              <a:spcBef>
                <a:spcPts val="1200"/>
              </a:spcBef>
              <a:buSzPct val="100000"/>
              <a:defRPr/>
            </a:pPr>
            <a:r>
              <a:rPr lang="en-US" dirty="0"/>
              <a:t>Close managerial supervision</a:t>
            </a:r>
          </a:p>
          <a:p>
            <a:pPr>
              <a:spcBef>
                <a:spcPts val="1200"/>
              </a:spcBef>
              <a:spcAft>
                <a:spcPts val="5400"/>
              </a:spcAft>
              <a:buSzPct val="100000"/>
              <a:defRPr/>
            </a:pPr>
            <a:r>
              <a:rPr lang="en-US" dirty="0"/>
              <a:t>Work designed around individual employees</a:t>
            </a:r>
          </a:p>
        </p:txBody>
      </p:sp>
      <p:pic>
        <p:nvPicPr>
          <p:cNvPr id="9" name="Picture 3" descr="Graphic is made of three icons. The first shows a tall stack of paperwork. The second depicts a traditional top-down organizational chart. The third is a stick figure of a single person."/>
          <p:cNvPicPr>
            <a:picLocks noChangeAspect="1" noChangeArrowheads="1"/>
          </p:cNvPicPr>
          <p:nvPr/>
        </p:nvPicPr>
        <p:blipFill>
          <a:blip r:embed="rId3" cstate="print"/>
          <a:srcRect/>
          <a:stretch>
            <a:fillRect/>
          </a:stretch>
        </p:blipFill>
        <p:spPr bwMode="auto">
          <a:xfrm>
            <a:off x="4772634" y="1546055"/>
            <a:ext cx="4293201" cy="1459689"/>
          </a:xfrm>
          <a:prstGeom prst="rect">
            <a:avLst/>
          </a:prstGeom>
          <a:noFill/>
          <a:ln w="9525">
            <a:noFill/>
            <a:miter lim="800000"/>
            <a:headEnd/>
            <a:tailEnd/>
          </a:ln>
        </p:spPr>
      </p:pic>
      <p:sp>
        <p:nvSpPr>
          <p:cNvPr id="4" name="Content Placeholder 3"/>
          <p:cNvSpPr>
            <a:spLocks noGrp="1"/>
          </p:cNvSpPr>
          <p:nvPr>
            <p:ph idx="13"/>
          </p:nvPr>
        </p:nvSpPr>
        <p:spPr/>
        <p:txBody>
          <a:bodyPr/>
          <a:lstStyle/>
          <a:p>
            <a:pPr>
              <a:spcBef>
                <a:spcPts val="1200"/>
              </a:spcBef>
              <a:buSzTx/>
              <a:defRPr/>
            </a:pPr>
            <a:r>
              <a:rPr lang="en-US" dirty="0"/>
              <a:t>Risk-taking and change rewarded</a:t>
            </a:r>
          </a:p>
          <a:p>
            <a:pPr>
              <a:spcBef>
                <a:spcPts val="1200"/>
              </a:spcBef>
              <a:buSzTx/>
              <a:defRPr/>
            </a:pPr>
            <a:r>
              <a:rPr lang="en-US" dirty="0"/>
              <a:t>Creativity and innovation rewarded</a:t>
            </a:r>
          </a:p>
          <a:p>
            <a:pPr>
              <a:spcBef>
                <a:spcPts val="1200"/>
              </a:spcBef>
              <a:buSzTx/>
              <a:defRPr/>
            </a:pPr>
            <a:r>
              <a:rPr lang="en-US" dirty="0"/>
              <a:t>Management trusts employees</a:t>
            </a:r>
          </a:p>
          <a:p>
            <a:pPr>
              <a:spcBef>
                <a:spcPts val="1200"/>
              </a:spcBef>
              <a:buSzTx/>
              <a:defRPr/>
            </a:pPr>
            <a:r>
              <a:rPr lang="en-US" dirty="0"/>
              <a:t>Work designed around teams</a:t>
            </a:r>
          </a:p>
        </p:txBody>
      </p:sp>
      <p:pic>
        <p:nvPicPr>
          <p:cNvPr id="10" name="Picture 5" descr="Graphic is made of three icons. The first shows a lightbulb. The second depicts a non-traditional, more interactive organizational chart. The third shows stick figures of three people. "/>
          <p:cNvPicPr>
            <a:picLocks noChangeAspect="1" noChangeArrowheads="1"/>
          </p:cNvPicPr>
          <p:nvPr/>
        </p:nvPicPr>
        <p:blipFill>
          <a:blip r:embed="rId4" cstate="print"/>
          <a:srcRect/>
          <a:stretch>
            <a:fillRect/>
          </a:stretch>
        </p:blipFill>
        <p:spPr bwMode="auto">
          <a:xfrm>
            <a:off x="4528001" y="3949792"/>
            <a:ext cx="4507598" cy="1784258"/>
          </a:xfrm>
          <a:prstGeom prst="rect">
            <a:avLst/>
          </a:prstGeom>
          <a:noFill/>
          <a:ln w="9525">
            <a:noFill/>
            <a:miter lim="800000"/>
            <a:headEnd/>
            <a:tailEnd/>
          </a:ln>
        </p:spPr>
      </p:pic>
    </p:spTree>
    <p:extLst>
      <p:ext uri="{BB962C8B-B14F-4D97-AF65-F5344CB8AC3E}">
        <p14:creationId xmlns:p14="http://schemas.microsoft.com/office/powerpoint/2010/main" val="84790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Figura</a:t>
            </a:r>
            <a:r>
              <a:rPr lang="en-US" dirty="0"/>
              <a:t> 7-7</a:t>
            </a:r>
            <a:br>
              <a:rPr lang="en-US" dirty="0"/>
            </a:br>
            <a:r>
              <a:rPr lang="en-US" dirty="0" err="1"/>
              <a:t>Culturas</a:t>
            </a:r>
            <a:r>
              <a:rPr lang="en-US" dirty="0"/>
              <a:t> fortes e </a:t>
            </a:r>
            <a:r>
              <a:rPr lang="en-US" dirty="0" err="1"/>
              <a:t>culturas</a:t>
            </a:r>
            <a:r>
              <a:rPr lang="en-US" dirty="0"/>
              <a:t> fracas</a:t>
            </a:r>
          </a:p>
        </p:txBody>
      </p:sp>
      <p:graphicFrame>
        <p:nvGraphicFramePr>
          <p:cNvPr id="5" name="Table 4"/>
          <p:cNvGraphicFramePr>
            <a:graphicFrameLocks noGrp="1"/>
          </p:cNvGraphicFramePr>
          <p:nvPr>
            <p:extLst>
              <p:ext uri="{D42A27DB-BD31-4B8C-83A1-F6EECF244321}">
                <p14:modId xmlns:p14="http://schemas.microsoft.com/office/powerpoint/2010/main" val="1835339153"/>
              </p:ext>
            </p:extLst>
          </p:nvPr>
        </p:nvGraphicFramePr>
        <p:xfrm>
          <a:off x="190500" y="1752598"/>
          <a:ext cx="8763000" cy="3627122"/>
        </p:xfrm>
        <a:graphic>
          <a:graphicData uri="http://schemas.openxmlformats.org/drawingml/2006/table">
            <a:tbl>
              <a:tblPr firstRow="1" bandRow="1">
                <a:tableStyleId>{3B4B98B0-60AC-42C2-AFA5-B58CD77FA1E5}</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367438">
                <a:tc>
                  <a:txBody>
                    <a:bodyPr/>
                    <a:lstStyle/>
                    <a:p>
                      <a:r>
                        <a:rPr lang="en-US" dirty="0"/>
                        <a:t>Strong Cultures</a:t>
                      </a:r>
                    </a:p>
                  </a:txBody>
                  <a:tcPr/>
                </a:tc>
                <a:tc>
                  <a:txBody>
                    <a:bodyPr/>
                    <a:lstStyle/>
                    <a:p>
                      <a:r>
                        <a:rPr lang="en-US" dirty="0"/>
                        <a:t>Weak Cultures</a:t>
                      </a:r>
                    </a:p>
                  </a:txBody>
                  <a:tcPr/>
                </a:tc>
                <a:extLst>
                  <a:ext uri="{0D108BD9-81ED-4DB2-BD59-A6C34878D82A}">
                    <a16:rowId xmlns:a16="http://schemas.microsoft.com/office/drawing/2014/main" val="10000"/>
                  </a:ext>
                </a:extLst>
              </a:tr>
              <a:tr h="699364">
                <a:tc>
                  <a:txBody>
                    <a:bodyPr/>
                    <a:lstStyle/>
                    <a:p>
                      <a:r>
                        <a:rPr lang="en-US" dirty="0"/>
                        <a:t>Values widely</a:t>
                      </a:r>
                      <a:r>
                        <a:rPr lang="en-US" baseline="0" dirty="0"/>
                        <a:t> shared</a:t>
                      </a:r>
                      <a:endParaRPr lang="en-US" dirty="0"/>
                    </a:p>
                  </a:txBody>
                  <a:tcPr/>
                </a:tc>
                <a:tc>
                  <a:txBody>
                    <a:bodyPr/>
                    <a:lstStyle/>
                    <a:p>
                      <a:r>
                        <a:rPr lang="en-US" dirty="0"/>
                        <a:t>Values</a:t>
                      </a:r>
                      <a:r>
                        <a:rPr lang="en-US" baseline="0" dirty="0"/>
                        <a:t> limited to a few people – usually top management</a:t>
                      </a:r>
                      <a:endParaRPr lang="en-US" dirty="0"/>
                    </a:p>
                  </a:txBody>
                  <a:tcPr/>
                </a:tc>
                <a:extLst>
                  <a:ext uri="{0D108BD9-81ED-4DB2-BD59-A6C34878D82A}">
                    <a16:rowId xmlns:a16="http://schemas.microsoft.com/office/drawing/2014/main" val="10001"/>
                  </a:ext>
                </a:extLst>
              </a:tr>
              <a:tr h="367438">
                <a:tc>
                  <a:txBody>
                    <a:bodyPr/>
                    <a:lstStyle/>
                    <a:p>
                      <a:r>
                        <a:rPr lang="en-US" dirty="0"/>
                        <a:t>Culture conveys consistent messages about what’s important</a:t>
                      </a:r>
                    </a:p>
                  </a:txBody>
                  <a:tcPr/>
                </a:tc>
                <a:tc>
                  <a:txBody>
                    <a:bodyPr/>
                    <a:lstStyle/>
                    <a:p>
                      <a:r>
                        <a:rPr lang="en-US" dirty="0"/>
                        <a:t>Culture sends contradictory messages about what’s important</a:t>
                      </a:r>
                    </a:p>
                  </a:txBody>
                  <a:tcPr/>
                </a:tc>
                <a:extLst>
                  <a:ext uri="{0D108BD9-81ED-4DB2-BD59-A6C34878D82A}">
                    <a16:rowId xmlns:a16="http://schemas.microsoft.com/office/drawing/2014/main" val="10002"/>
                  </a:ext>
                </a:extLst>
              </a:tr>
              <a:tr h="367438">
                <a:tc>
                  <a:txBody>
                    <a:bodyPr/>
                    <a:lstStyle/>
                    <a:p>
                      <a:r>
                        <a:rPr lang="en-US" dirty="0"/>
                        <a:t>Most employees can tell stories about company history or heroes</a:t>
                      </a:r>
                    </a:p>
                  </a:txBody>
                  <a:tcPr/>
                </a:tc>
                <a:tc>
                  <a:txBody>
                    <a:bodyPr/>
                    <a:lstStyle/>
                    <a:p>
                      <a:r>
                        <a:rPr lang="en-US" dirty="0"/>
                        <a:t>Employees have little knowledge of company history</a:t>
                      </a:r>
                      <a:r>
                        <a:rPr lang="en-US" baseline="0" dirty="0"/>
                        <a:t> or heroes</a:t>
                      </a:r>
                      <a:endParaRPr lang="en-US" dirty="0"/>
                    </a:p>
                  </a:txBody>
                  <a:tcPr/>
                </a:tc>
                <a:extLst>
                  <a:ext uri="{0D108BD9-81ED-4DB2-BD59-A6C34878D82A}">
                    <a16:rowId xmlns:a16="http://schemas.microsoft.com/office/drawing/2014/main" val="10003"/>
                  </a:ext>
                </a:extLst>
              </a:tr>
              <a:tr h="367438">
                <a:tc>
                  <a:txBody>
                    <a:bodyPr/>
                    <a:lstStyle/>
                    <a:p>
                      <a:r>
                        <a:rPr lang="en-US" dirty="0"/>
                        <a:t>Employees strongly identify with culture</a:t>
                      </a:r>
                    </a:p>
                  </a:txBody>
                  <a:tcPr/>
                </a:tc>
                <a:tc>
                  <a:txBody>
                    <a:bodyPr/>
                    <a:lstStyle/>
                    <a:p>
                      <a:r>
                        <a:rPr lang="en-US" dirty="0"/>
                        <a:t>Employees have little identification</a:t>
                      </a:r>
                      <a:r>
                        <a:rPr lang="en-US" baseline="0" dirty="0"/>
                        <a:t> with culture</a:t>
                      </a:r>
                      <a:endParaRPr lang="en-US" dirty="0"/>
                    </a:p>
                  </a:txBody>
                  <a:tcPr/>
                </a:tc>
                <a:extLst>
                  <a:ext uri="{0D108BD9-81ED-4DB2-BD59-A6C34878D82A}">
                    <a16:rowId xmlns:a16="http://schemas.microsoft.com/office/drawing/2014/main" val="10004"/>
                  </a:ext>
                </a:extLst>
              </a:tr>
              <a:tr h="367438">
                <a:tc>
                  <a:txBody>
                    <a:bodyPr/>
                    <a:lstStyle/>
                    <a:p>
                      <a:r>
                        <a:rPr lang="en-US" dirty="0"/>
                        <a:t>Strong connection between shared values and behaviors</a:t>
                      </a:r>
                    </a:p>
                  </a:txBody>
                  <a:tcPr/>
                </a:tc>
                <a:tc>
                  <a:txBody>
                    <a:bodyPr/>
                    <a:lstStyle/>
                    <a:p>
                      <a:r>
                        <a:rPr lang="en-US" dirty="0"/>
                        <a:t>Little connection between shared values and behaviors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514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72"/>
            <a:ext cx="8229600" cy="699028"/>
          </a:xfrm>
        </p:spPr>
        <p:txBody>
          <a:bodyPr/>
          <a:lstStyle/>
          <a:p>
            <a:pPr algn="ctr"/>
            <a:r>
              <a:rPr lang="en-US" dirty="0"/>
              <a:t>Como </a:t>
            </a:r>
            <a:r>
              <a:rPr lang="en-US" dirty="0" err="1"/>
              <a:t>aparece</a:t>
            </a:r>
            <a:r>
              <a:rPr lang="en-US" dirty="0"/>
              <a:t> e se </a:t>
            </a:r>
            <a:r>
              <a:rPr lang="en-US" dirty="0" err="1"/>
              <a:t>mantém</a:t>
            </a:r>
            <a:r>
              <a:rPr lang="en-US" dirty="0"/>
              <a:t> a </a:t>
            </a:r>
            <a:r>
              <a:rPr lang="en-US" dirty="0" err="1"/>
              <a:t>cultura</a:t>
            </a:r>
            <a:r>
              <a:rPr lang="en-US" dirty="0"/>
              <a:t> </a:t>
            </a:r>
            <a:r>
              <a:rPr lang="en-US" dirty="0" err="1"/>
              <a:t>organizacional</a:t>
            </a:r>
            <a:endParaRPr lang="en-US" dirty="0"/>
          </a:p>
        </p:txBody>
      </p:sp>
      <p:sp>
        <p:nvSpPr>
          <p:cNvPr id="5" name="Rectangle 3"/>
          <p:cNvSpPr txBox="1">
            <a:spLocks/>
          </p:cNvSpPr>
          <p:nvPr/>
        </p:nvSpPr>
        <p:spPr bwMode="auto">
          <a:xfrm>
            <a:off x="114300" y="1524000"/>
            <a:ext cx="4762500" cy="3833884"/>
          </a:xfrm>
          <a:prstGeom prst="rect">
            <a:avLst/>
          </a:prstGeom>
          <a:noFill/>
          <a:ln w="9525">
            <a:noFill/>
            <a:miter lim="800000"/>
            <a:headEnd/>
            <a:tailEnd/>
          </a:ln>
        </p:spPr>
        <p:txBody>
          <a:bodyPr/>
          <a:lstStyle/>
          <a:p>
            <a:pPr indent="-342900" algn="just" eaLnBrk="0" hangingPunct="0">
              <a:spcBef>
                <a:spcPts val="600"/>
              </a:spcBef>
              <a:spcAft>
                <a:spcPts val="600"/>
              </a:spcAft>
              <a:buFont typeface="Arial" charset="0"/>
              <a:buChar char="•"/>
            </a:pPr>
            <a:r>
              <a:rPr lang="pt-PT" sz="2400" dirty="0"/>
              <a:t>Fundadores da empresa</a:t>
            </a:r>
          </a:p>
          <a:p>
            <a:pPr indent="-342900" algn="just" eaLnBrk="0" hangingPunct="0">
              <a:spcBef>
                <a:spcPts val="600"/>
              </a:spcBef>
              <a:spcAft>
                <a:spcPts val="600"/>
              </a:spcAft>
              <a:buFont typeface="Arial" charset="0"/>
              <a:buChar char="•"/>
            </a:pPr>
            <a:r>
              <a:rPr lang="pt-PT" sz="2400" dirty="0"/>
              <a:t>Visão e missão</a:t>
            </a:r>
          </a:p>
          <a:p>
            <a:pPr indent="-342900" algn="just" eaLnBrk="0" hangingPunct="0">
              <a:spcBef>
                <a:spcPts val="600"/>
              </a:spcBef>
              <a:spcAft>
                <a:spcPts val="600"/>
              </a:spcAft>
              <a:buFont typeface="Arial" charset="0"/>
              <a:buChar char="•"/>
            </a:pPr>
            <a:r>
              <a:rPr lang="pt-PT" sz="2400" dirty="0"/>
              <a:t>Critérios de seleção</a:t>
            </a:r>
          </a:p>
          <a:p>
            <a:pPr marL="342900" indent="-342900" algn="just" eaLnBrk="0" hangingPunct="0">
              <a:spcBef>
                <a:spcPts val="600"/>
              </a:spcBef>
              <a:spcAft>
                <a:spcPts val="600"/>
              </a:spcAft>
              <a:buFont typeface="Arial" charset="0"/>
              <a:buChar char="•"/>
            </a:pPr>
            <a:r>
              <a:rPr lang="pt-PT" sz="2400" dirty="0"/>
              <a:t>Comportamento dos gestores de topo</a:t>
            </a:r>
            <a:endParaRPr lang="pt-PT" sz="2400" b="1" dirty="0"/>
          </a:p>
          <a:p>
            <a:pPr indent="-342900" algn="just" eaLnBrk="0" hangingPunct="0">
              <a:spcBef>
                <a:spcPts val="600"/>
              </a:spcBef>
              <a:spcAft>
                <a:spcPts val="600"/>
              </a:spcAft>
              <a:buFont typeface="Arial" charset="0"/>
              <a:buChar char="•"/>
            </a:pPr>
            <a:r>
              <a:rPr lang="pt-PT" sz="2400" dirty="0"/>
              <a:t>Socialização </a:t>
            </a:r>
          </a:p>
          <a:p>
            <a:pPr marL="358775" eaLnBrk="0" hangingPunct="0">
              <a:spcBef>
                <a:spcPts val="0"/>
              </a:spcBef>
            </a:pPr>
            <a:r>
              <a:rPr lang="pt-PT" sz="2000" dirty="0"/>
              <a:t>Processo que ajuda os membros a aprenderem a cultura organizacional.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524000"/>
            <a:ext cx="4191000" cy="4191000"/>
          </a:xfrm>
          <a:prstGeom prst="rect">
            <a:avLst/>
          </a:prstGeom>
        </p:spPr>
      </p:pic>
    </p:spTree>
    <p:extLst>
      <p:ext uri="{BB962C8B-B14F-4D97-AF65-F5344CB8AC3E}">
        <p14:creationId xmlns:p14="http://schemas.microsoft.com/office/powerpoint/2010/main" val="196197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a:xfrm>
            <a:off x="457200" y="457200"/>
            <a:ext cx="8229600" cy="838200"/>
          </a:xfrm>
        </p:spPr>
        <p:txBody>
          <a:bodyPr/>
          <a:lstStyle/>
          <a:p>
            <a:pPr algn="ctr"/>
            <a:r>
              <a:rPr lang="en-US" dirty="0" err="1"/>
              <a:t>Estabelecer</a:t>
            </a:r>
            <a:r>
              <a:rPr lang="en-US" dirty="0"/>
              <a:t> e </a:t>
            </a:r>
            <a:r>
              <a:rPr lang="en-US" dirty="0" err="1"/>
              <a:t>manter</a:t>
            </a:r>
            <a:r>
              <a:rPr lang="en-US" dirty="0"/>
              <a:t> a </a:t>
            </a:r>
            <a:r>
              <a:rPr lang="en-US" dirty="0" err="1"/>
              <a:t>cultura</a:t>
            </a:r>
            <a:endParaRPr lang="en-US" dirty="0"/>
          </a:p>
        </p:txBody>
      </p:sp>
      <p:pic>
        <p:nvPicPr>
          <p:cNvPr id="7" name="Picture 6" descr="A diagram for establishing and maintaining culture. It shows philosophy of organization’s founders leads to selection criteria which further leads to top management and socialization which together leads to organization’s culture."/>
          <p:cNvPicPr>
            <a:picLocks noChangeAspect="1"/>
          </p:cNvPicPr>
          <p:nvPr/>
        </p:nvPicPr>
        <p:blipFill>
          <a:blip r:embed="rId3" cstate="print"/>
          <a:stretch>
            <a:fillRect/>
          </a:stretch>
        </p:blipFill>
        <p:spPr>
          <a:xfrm>
            <a:off x="45268" y="2298072"/>
            <a:ext cx="9053465" cy="2414257"/>
          </a:xfrm>
          <a:prstGeom prst="rect">
            <a:avLst/>
          </a:prstGeom>
        </p:spPr>
      </p:pic>
    </p:spTree>
    <p:extLst>
      <p:ext uri="{BB962C8B-B14F-4D97-AF65-F5344CB8AC3E}">
        <p14:creationId xmlns:p14="http://schemas.microsoft.com/office/powerpoint/2010/main" val="107015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Como é que </a:t>
            </a:r>
            <a:r>
              <a:rPr lang="en-US" dirty="0" err="1"/>
              <a:t>os</a:t>
            </a:r>
            <a:r>
              <a:rPr lang="en-US" dirty="0"/>
              <a:t> </a:t>
            </a:r>
            <a:r>
              <a:rPr lang="en-US" dirty="0" err="1"/>
              <a:t>empregados</a:t>
            </a:r>
            <a:r>
              <a:rPr lang="en-US" dirty="0"/>
              <a:t> </a:t>
            </a:r>
            <a:r>
              <a:rPr lang="en-US" dirty="0" err="1"/>
              <a:t>aprendem</a:t>
            </a:r>
            <a:r>
              <a:rPr lang="en-US" dirty="0"/>
              <a:t> a </a:t>
            </a:r>
            <a:r>
              <a:rPr lang="en-US" dirty="0" err="1"/>
              <a:t>cultura</a:t>
            </a:r>
            <a:r>
              <a:rPr lang="en-US" dirty="0"/>
              <a:t>?</a:t>
            </a:r>
          </a:p>
        </p:txBody>
      </p:sp>
      <p:sp>
        <p:nvSpPr>
          <p:cNvPr id="5" name="Content Placeholder 2"/>
          <p:cNvSpPr>
            <a:spLocks noGrp="1"/>
          </p:cNvSpPr>
          <p:nvPr>
            <p:ph idx="1"/>
          </p:nvPr>
        </p:nvSpPr>
        <p:spPr>
          <a:xfrm>
            <a:off x="723900" y="1905000"/>
            <a:ext cx="8115300" cy="3886200"/>
          </a:xfrm>
        </p:spPr>
        <p:txBody>
          <a:bodyPr>
            <a:noAutofit/>
          </a:bodyPr>
          <a:lstStyle/>
          <a:p>
            <a:r>
              <a:rPr lang="pt-PT" sz="2400" b="1" dirty="0"/>
              <a:t>Histórias</a:t>
            </a:r>
            <a:r>
              <a:rPr lang="pt-PT" sz="2400" dirty="0"/>
              <a:t> (datas marcantes, heróis e mártires) </a:t>
            </a:r>
          </a:p>
          <a:p>
            <a:endParaRPr lang="pt-PT" sz="800" dirty="0"/>
          </a:p>
          <a:p>
            <a:r>
              <a:rPr lang="pt-PT" sz="2400" b="1" dirty="0"/>
              <a:t>Rituais </a:t>
            </a:r>
            <a:r>
              <a:rPr lang="pt-PT" sz="2400" dirty="0"/>
              <a:t>(cerimónias, festas)</a:t>
            </a:r>
          </a:p>
          <a:p>
            <a:endParaRPr lang="pt-PT" sz="800" dirty="0"/>
          </a:p>
          <a:p>
            <a:r>
              <a:rPr lang="pt-PT" sz="2400" b="1" dirty="0"/>
              <a:t>Linguagem</a:t>
            </a:r>
            <a:r>
              <a:rPr lang="pt-PT" sz="2400" dirty="0"/>
              <a:t> (formalidade/informalidade, termos próprios)</a:t>
            </a:r>
          </a:p>
          <a:p>
            <a:endParaRPr lang="pt-PT" sz="800" dirty="0"/>
          </a:p>
          <a:p>
            <a:r>
              <a:rPr lang="pt-PT" sz="2400" b="1" dirty="0"/>
              <a:t>Símbolos</a:t>
            </a:r>
            <a:r>
              <a:rPr lang="pt-PT" sz="2400" dirty="0"/>
              <a:t> (decoração, vestuário, logotipo)</a:t>
            </a:r>
          </a:p>
          <a:p>
            <a:endParaRPr lang="pt-PT" sz="800" dirty="0"/>
          </a:p>
          <a:p>
            <a:r>
              <a:rPr lang="pt-PT" sz="2400" b="1" dirty="0"/>
              <a:t>Valores</a:t>
            </a:r>
            <a:r>
              <a:rPr lang="pt-PT" sz="2400" dirty="0"/>
              <a:t> (declaração explicita)</a:t>
            </a:r>
          </a:p>
        </p:txBody>
      </p:sp>
    </p:spTree>
    <p:extLst>
      <p:ext uri="{BB962C8B-B14F-4D97-AF65-F5344CB8AC3E}">
        <p14:creationId xmlns:p14="http://schemas.microsoft.com/office/powerpoint/2010/main" val="123705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Como é que a cultura afeta o trabalho dos gestores</a:t>
            </a:r>
            <a:endParaRPr lang="en-US" dirty="0"/>
          </a:p>
        </p:txBody>
      </p:sp>
      <p:sp>
        <p:nvSpPr>
          <p:cNvPr id="5" name="Rectangle 3"/>
          <p:cNvSpPr txBox="1">
            <a:spLocks/>
          </p:cNvSpPr>
          <p:nvPr/>
        </p:nvSpPr>
        <p:spPr bwMode="auto">
          <a:xfrm>
            <a:off x="473529" y="1905000"/>
            <a:ext cx="8229600" cy="4283075"/>
          </a:xfrm>
          <a:prstGeom prst="rect">
            <a:avLst/>
          </a:prstGeom>
          <a:noFill/>
          <a:ln w="9525">
            <a:noFill/>
            <a:miter lim="800000"/>
            <a:headEnd/>
            <a:tailEnd/>
          </a:ln>
        </p:spPr>
        <p:txBody>
          <a:bodyPr/>
          <a:lstStyle/>
          <a:p>
            <a:pPr marL="742950" lvl="1" indent="-285750" algn="just" eaLnBrk="0" hangingPunct="0">
              <a:spcBef>
                <a:spcPct val="40000"/>
              </a:spcBef>
              <a:buFont typeface="Arial" charset="0"/>
              <a:buChar char="–"/>
            </a:pPr>
            <a:r>
              <a:rPr lang="pt-PT" sz="2400" dirty="0"/>
              <a:t>Quais as ações consideradas como corretas ou incorretas.</a:t>
            </a:r>
          </a:p>
          <a:p>
            <a:pPr marL="742950" lvl="1" indent="-285750" algn="just" eaLnBrk="0" hangingPunct="0">
              <a:spcBef>
                <a:spcPct val="40000"/>
              </a:spcBef>
              <a:buFont typeface="Arial" charset="0"/>
              <a:buChar char="–"/>
            </a:pPr>
            <a:endParaRPr lang="pt-PT" sz="800" dirty="0"/>
          </a:p>
          <a:p>
            <a:pPr marL="742950" lvl="1" indent="-285750" algn="just" eaLnBrk="0" hangingPunct="0">
              <a:spcBef>
                <a:spcPct val="40000"/>
              </a:spcBef>
              <a:buFont typeface="Arial" charset="0"/>
              <a:buChar char="–"/>
            </a:pPr>
            <a:r>
              <a:rPr lang="pt-PT" sz="2400" dirty="0"/>
              <a:t>Quais as atividades e comportamentos que a organização valoriza e encoraja.</a:t>
            </a:r>
          </a:p>
          <a:p>
            <a:pPr marL="742950" lvl="1" indent="-285750" algn="just" eaLnBrk="0" hangingPunct="0">
              <a:spcBef>
                <a:spcPct val="40000"/>
              </a:spcBef>
              <a:buFont typeface="Arial" charset="0"/>
              <a:buChar char="–"/>
            </a:pPr>
            <a:endParaRPr lang="pt-PT" sz="800" dirty="0"/>
          </a:p>
          <a:p>
            <a:pPr marL="742950" lvl="1" indent="-285750" algn="just" eaLnBrk="0" hangingPunct="0">
              <a:spcBef>
                <a:spcPct val="40000"/>
              </a:spcBef>
              <a:buFont typeface="Arial" charset="0"/>
              <a:buChar char="–"/>
            </a:pPr>
            <a:r>
              <a:rPr lang="pt-PT" sz="2400" dirty="0"/>
              <a:t>As culturas fortes têm mais impacto nas práticas e comportamentos de gestão, do que as culturas fracas.</a:t>
            </a:r>
          </a:p>
        </p:txBody>
      </p:sp>
    </p:spTree>
    <p:extLst>
      <p:ext uri="{BB962C8B-B14F-4D97-AF65-F5344CB8AC3E}">
        <p14:creationId xmlns:p14="http://schemas.microsoft.com/office/powerpoint/2010/main" val="178635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a:xfrm>
            <a:off x="457200" y="228600"/>
            <a:ext cx="8229600" cy="533400"/>
          </a:xfrm>
        </p:spPr>
        <p:txBody>
          <a:bodyPr/>
          <a:lstStyle/>
          <a:p>
            <a:r>
              <a:rPr lang="en-US" sz="2800" dirty="0" err="1"/>
              <a:t>Tipos</a:t>
            </a:r>
            <a:r>
              <a:rPr lang="en-US" sz="2800" dirty="0"/>
              <a:t> de </a:t>
            </a:r>
            <a:r>
              <a:rPr lang="en-US" sz="2800" dirty="0" err="1"/>
              <a:t>decisões</a:t>
            </a:r>
            <a:r>
              <a:rPr lang="en-US" sz="2800" dirty="0"/>
              <a:t> de </a:t>
            </a:r>
            <a:r>
              <a:rPr lang="en-US" sz="2800" dirty="0" err="1"/>
              <a:t>gestão</a:t>
            </a:r>
            <a:r>
              <a:rPr lang="en-US" sz="2800" dirty="0"/>
              <a:t> </a:t>
            </a:r>
            <a:r>
              <a:rPr lang="en-US" sz="2800" dirty="0" err="1"/>
              <a:t>afetadas</a:t>
            </a:r>
            <a:r>
              <a:rPr lang="en-US" sz="2800" dirty="0"/>
              <a:t> pela </a:t>
            </a:r>
            <a:r>
              <a:rPr lang="en-US" sz="2800" dirty="0" err="1"/>
              <a:t>cultura</a:t>
            </a:r>
            <a:endParaRPr lang="en-US" sz="2800" dirty="0"/>
          </a:p>
        </p:txBody>
      </p:sp>
      <p:pic>
        <p:nvPicPr>
          <p:cNvPr id="6" name="Picture 2" descr="Culture affecting the managerial decisions are as follows:&#10;Planning&#10;• The degree of risk that plans should contain.&#10;• Whether plans should be developed by individuals or teams.&#10;• The degree of environmental scanning in which management will engage.&#10;Leading&#10;• The degree to which managers are concerned with increasing employee job satisfaction.&#10;• What leadership styles are appropriate.&#10;• Whether all disagreements-even constructive ones- should be eliminated.&#10;Organizing&#10;• How much autonomy should be designed into employees’ jobs.&#10;• Whether tasks should be done by individuals or in teams.&#10;• The degree to which department managers interact with each other.&#10;Controlling&#10;• whether to impose external controls or to allow employees to control their own actions.&#10;• What criteria should be emphasized in employee performance evaluations.&#10;• What repercussions will occur from exceeding one’s budget.&#10;"/>
          <p:cNvPicPr>
            <a:picLocks noChangeAspect="1" noChangeArrowheads="1"/>
          </p:cNvPicPr>
          <p:nvPr/>
        </p:nvPicPr>
        <p:blipFill>
          <a:blip r:embed="rId3" cstate="print"/>
          <a:srcRect/>
          <a:stretch>
            <a:fillRect/>
          </a:stretch>
        </p:blipFill>
        <p:spPr bwMode="auto">
          <a:xfrm>
            <a:off x="94144" y="914400"/>
            <a:ext cx="9054859" cy="5105400"/>
          </a:xfrm>
          <a:prstGeom prst="rect">
            <a:avLst/>
          </a:prstGeom>
          <a:noFill/>
          <a:ln w="9525">
            <a:noFill/>
            <a:miter lim="800000"/>
            <a:headEnd/>
            <a:tailEnd/>
          </a:ln>
        </p:spPr>
      </p:pic>
    </p:spTree>
    <p:extLst>
      <p:ext uri="{BB962C8B-B14F-4D97-AF65-F5344CB8AC3E}">
        <p14:creationId xmlns:p14="http://schemas.microsoft.com/office/powerpoint/2010/main" val="198989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Gestor: </a:t>
            </a:r>
            <a:br>
              <a:rPr lang="en-US" dirty="0"/>
            </a:br>
            <a:r>
              <a:rPr lang="en-US" dirty="0" err="1"/>
              <a:t>Omnipotente</a:t>
            </a:r>
            <a:r>
              <a:rPr lang="en-US" dirty="0"/>
              <a:t> </a:t>
            </a:r>
            <a:r>
              <a:rPr lang="en-US" dirty="0" err="1"/>
              <a:t>ou</a:t>
            </a:r>
            <a:r>
              <a:rPr lang="en-US" dirty="0"/>
              <a:t> </a:t>
            </a:r>
            <a:r>
              <a:rPr lang="en-US" dirty="0" err="1"/>
              <a:t>Simbólico</a:t>
            </a:r>
            <a:r>
              <a:rPr lang="en-US" dirty="0"/>
              <a:t>?</a:t>
            </a:r>
          </a:p>
        </p:txBody>
      </p:sp>
      <p:sp>
        <p:nvSpPr>
          <p:cNvPr id="5" name="Content Placeholder 2"/>
          <p:cNvSpPr>
            <a:spLocks noGrp="1"/>
          </p:cNvSpPr>
          <p:nvPr>
            <p:ph idx="1"/>
          </p:nvPr>
        </p:nvSpPr>
        <p:spPr>
          <a:xfrm>
            <a:off x="632138" y="1981200"/>
            <a:ext cx="7772400" cy="3505200"/>
          </a:xfrm>
        </p:spPr>
        <p:txBody>
          <a:bodyPr>
            <a:normAutofit/>
          </a:bodyPr>
          <a:lstStyle/>
          <a:p>
            <a:pPr algn="just"/>
            <a:r>
              <a:rPr lang="pt-PT" sz="2400" b="1" dirty="0"/>
              <a:t>Perspetiva da omnipotência</a:t>
            </a:r>
          </a:p>
          <a:p>
            <a:pPr marL="261938" indent="0" algn="just">
              <a:buNone/>
            </a:pPr>
            <a:r>
              <a:rPr lang="pt-PT" sz="2400" dirty="0"/>
              <a:t>Os gestores são diretamente responsáveis pelo sucesso ou fracasso das organizações. </a:t>
            </a:r>
          </a:p>
          <a:p>
            <a:pPr algn="just"/>
            <a:endParaRPr lang="en-US" sz="800" dirty="0"/>
          </a:p>
          <a:p>
            <a:pPr algn="just"/>
            <a:r>
              <a:rPr lang="pt-PT" sz="2400" b="1" dirty="0"/>
              <a:t>Perspetiva simbólica da gestão</a:t>
            </a:r>
          </a:p>
          <a:p>
            <a:pPr marL="261938" indent="0" algn="just">
              <a:buNone/>
            </a:pPr>
            <a:r>
              <a:rPr lang="pt-PT" sz="2400" dirty="0"/>
              <a:t>O sucesso ou fracasso da organização depende de fatores que estão fora do controlo dos gestores.</a:t>
            </a:r>
            <a:endParaRPr lang="en-US" sz="2400" dirty="0"/>
          </a:p>
        </p:txBody>
      </p:sp>
    </p:spTree>
    <p:extLst>
      <p:ext uri="{BB962C8B-B14F-4D97-AF65-F5344CB8AC3E}">
        <p14:creationId xmlns:p14="http://schemas.microsoft.com/office/powerpoint/2010/main" val="760081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5372"/>
            <a:ext cx="8610600" cy="1097280"/>
          </a:xfrm>
        </p:spPr>
        <p:txBody>
          <a:bodyPr/>
          <a:lstStyle/>
          <a:p>
            <a:pPr algn="ctr"/>
            <a:r>
              <a:rPr lang="pt-PT" dirty="0"/>
              <a:t>Tópicos atuais sobre a cultura organizacional</a:t>
            </a:r>
            <a:endParaRPr lang="en-US" dirty="0"/>
          </a:p>
        </p:txBody>
      </p:sp>
      <p:sp>
        <p:nvSpPr>
          <p:cNvPr id="4" name="Rectangle 3"/>
          <p:cNvSpPr txBox="1">
            <a:spLocks/>
          </p:cNvSpPr>
          <p:nvPr/>
        </p:nvSpPr>
        <p:spPr bwMode="auto">
          <a:xfrm>
            <a:off x="228600" y="2133600"/>
            <a:ext cx="8610600" cy="3992563"/>
          </a:xfrm>
          <a:prstGeom prst="rect">
            <a:avLst/>
          </a:prstGeom>
          <a:noFill/>
          <a:ln w="9525">
            <a:noFill/>
            <a:miter lim="800000"/>
            <a:headEnd/>
            <a:tailEnd/>
          </a:ln>
        </p:spPr>
        <p:txBody>
          <a:bodyPr/>
          <a:lstStyle/>
          <a:p>
            <a:pPr marL="571500" indent="-571500">
              <a:buFont typeface="Arial" panose="020B0604020202020204" pitchFamily="34" charset="0"/>
              <a:buChar char="•"/>
            </a:pPr>
            <a:r>
              <a:rPr lang="pt-PT" sz="2400" dirty="0"/>
              <a:t>Culturas orientadas para a inovação.</a:t>
            </a:r>
          </a:p>
          <a:p>
            <a:pPr marL="571500" indent="-571500">
              <a:buFont typeface="Arial" panose="020B0604020202020204" pitchFamily="34" charset="0"/>
              <a:buChar char="•"/>
            </a:pPr>
            <a:endParaRPr lang="pt-PT" sz="2400" dirty="0"/>
          </a:p>
          <a:p>
            <a:pPr marL="571500" indent="-571500">
              <a:buFont typeface="Arial" panose="020B0604020202020204" pitchFamily="34" charset="0"/>
              <a:buChar char="•"/>
            </a:pPr>
            <a:r>
              <a:rPr lang="pt-PT" sz="2400" dirty="0"/>
              <a:t>Culturas orientadas para o cliente.</a:t>
            </a:r>
          </a:p>
          <a:p>
            <a:pPr marL="571500" indent="-571500">
              <a:buFont typeface="Arial" panose="020B0604020202020204" pitchFamily="34" charset="0"/>
              <a:buChar char="•"/>
            </a:pPr>
            <a:endParaRPr lang="pt-PT" sz="2400" dirty="0"/>
          </a:p>
          <a:p>
            <a:pPr marL="571500" indent="-571500">
              <a:buFont typeface="Arial" panose="020B0604020202020204" pitchFamily="34" charset="0"/>
              <a:buChar char="•"/>
            </a:pPr>
            <a:r>
              <a:rPr lang="pt-PT" sz="2400" dirty="0"/>
              <a:t>Culturas orientadas para a sustentabilidade.</a:t>
            </a:r>
            <a:endParaRPr lang="en-US" sz="2400" dirty="0"/>
          </a:p>
        </p:txBody>
      </p:sp>
    </p:spTree>
    <p:extLst>
      <p:ext uri="{BB962C8B-B14F-4D97-AF65-F5344CB8AC3E}">
        <p14:creationId xmlns:p14="http://schemas.microsoft.com/office/powerpoint/2010/main" val="3687341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Cultura orientada para a inovação</a:t>
            </a:r>
            <a:endParaRPr lang="en-US" dirty="0"/>
          </a:p>
        </p:txBody>
      </p:sp>
      <p:sp>
        <p:nvSpPr>
          <p:cNvPr id="5" name="Rectangle 3"/>
          <p:cNvSpPr txBox="1">
            <a:spLocks/>
          </p:cNvSpPr>
          <p:nvPr/>
        </p:nvSpPr>
        <p:spPr bwMode="auto">
          <a:xfrm>
            <a:off x="422564" y="1676400"/>
            <a:ext cx="4953000" cy="4191001"/>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r>
              <a:rPr lang="pt-PT" sz="2400" dirty="0"/>
              <a:t>Desafio e envolvimento</a:t>
            </a:r>
          </a:p>
          <a:p>
            <a:pPr marL="742950" lvl="1" indent="-285750" eaLnBrk="0" hangingPunct="0">
              <a:spcBef>
                <a:spcPct val="20000"/>
              </a:spcBef>
              <a:buFont typeface="Arial" charset="0"/>
              <a:buChar char="–"/>
            </a:pPr>
            <a:r>
              <a:rPr lang="pt-PT" sz="2400" dirty="0"/>
              <a:t>Liberdade</a:t>
            </a:r>
          </a:p>
          <a:p>
            <a:pPr marL="742950" lvl="1" indent="-285750" eaLnBrk="0" hangingPunct="0">
              <a:spcBef>
                <a:spcPct val="20000"/>
              </a:spcBef>
              <a:buFont typeface="Arial" charset="0"/>
              <a:buChar char="–"/>
            </a:pPr>
            <a:r>
              <a:rPr lang="pt-PT" sz="2400" dirty="0"/>
              <a:t>Confiança e abertura </a:t>
            </a:r>
          </a:p>
          <a:p>
            <a:pPr marL="742950" lvl="1" indent="-285750" eaLnBrk="0" hangingPunct="0">
              <a:spcBef>
                <a:spcPct val="20000"/>
              </a:spcBef>
              <a:buFont typeface="Arial" charset="0"/>
              <a:buChar char="–"/>
            </a:pPr>
            <a:r>
              <a:rPr lang="pt-PT" sz="2400" dirty="0"/>
              <a:t>Tempo para desenvolver ideias</a:t>
            </a:r>
          </a:p>
          <a:p>
            <a:pPr marL="742950" lvl="1" indent="-285750" eaLnBrk="0" hangingPunct="0">
              <a:spcBef>
                <a:spcPct val="20000"/>
              </a:spcBef>
              <a:buFont typeface="Arial" charset="0"/>
              <a:buChar char="–"/>
            </a:pPr>
            <a:r>
              <a:rPr lang="pt-PT" sz="2400" dirty="0"/>
              <a:t>Humor</a:t>
            </a:r>
          </a:p>
          <a:p>
            <a:pPr marL="742950" lvl="1" indent="-285750" eaLnBrk="0" hangingPunct="0">
              <a:spcBef>
                <a:spcPct val="20000"/>
              </a:spcBef>
              <a:buFont typeface="Arial" charset="0"/>
              <a:buChar char="–"/>
            </a:pPr>
            <a:r>
              <a:rPr lang="pt-PT" sz="2400" dirty="0"/>
              <a:t>Resolução de conflitos</a:t>
            </a:r>
          </a:p>
          <a:p>
            <a:pPr marL="742950" lvl="1" indent="-285750" eaLnBrk="0" hangingPunct="0">
              <a:spcBef>
                <a:spcPct val="20000"/>
              </a:spcBef>
              <a:buFont typeface="Arial" charset="0"/>
              <a:buChar char="–"/>
            </a:pPr>
            <a:r>
              <a:rPr lang="pt-PT" sz="2400" dirty="0"/>
              <a:t>Debates</a:t>
            </a:r>
          </a:p>
          <a:p>
            <a:pPr marL="742950" lvl="1" indent="-285750" eaLnBrk="0" hangingPunct="0">
              <a:spcBef>
                <a:spcPct val="20000"/>
              </a:spcBef>
              <a:buFont typeface="Arial" charset="0"/>
              <a:buChar char="–"/>
            </a:pPr>
            <a:r>
              <a:rPr lang="pt-PT" sz="2400" dirty="0"/>
              <a:t>Risco</a:t>
            </a:r>
          </a:p>
          <a:p>
            <a:pPr marL="742950" lvl="1" indent="-285750" eaLnBrk="0" hangingPunct="0">
              <a:spcBef>
                <a:spcPct val="20000"/>
              </a:spcBef>
              <a:buFont typeface="Arial" charset="0"/>
              <a:buChar char="–"/>
            </a:pPr>
            <a:endParaRPr lang="pt-PT" sz="2800" dirty="0"/>
          </a:p>
          <a:p>
            <a:pPr marL="742950" lvl="1" indent="-285750" eaLnBrk="0" hangingPunct="0">
              <a:spcBef>
                <a:spcPct val="20000"/>
              </a:spcBef>
              <a:buFont typeface="Arial" charset="0"/>
              <a:buChar char="–"/>
            </a:pPr>
            <a:endParaRPr lang="en-US" sz="2800" dirty="0"/>
          </a:p>
        </p:txBody>
      </p:sp>
      <p:pic>
        <p:nvPicPr>
          <p:cNvPr id="1026" name="Picture 2" descr="Google Office in Zurich by Camenzind Evolution « Inhabitat – Green Design,  Innovation, Architecture, Green Building">
            <a:extLst>
              <a:ext uri="{FF2B5EF4-FFF2-40B4-BE49-F238E27FC236}">
                <a16:creationId xmlns:a16="http://schemas.microsoft.com/office/drawing/2014/main" id="{7D959D68-D49A-498E-ADC2-56D8D838B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791" y="1828800"/>
            <a:ext cx="3994416" cy="2886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4A3740-B6F6-4517-9749-8BFF4226BC0E}"/>
              </a:ext>
            </a:extLst>
          </p:cNvPr>
          <p:cNvSpPr txBox="1"/>
          <p:nvPr/>
        </p:nvSpPr>
        <p:spPr>
          <a:xfrm>
            <a:off x="4748791" y="4876800"/>
            <a:ext cx="3938009" cy="461665"/>
          </a:xfrm>
          <a:prstGeom prst="rect">
            <a:avLst/>
          </a:prstGeom>
          <a:noFill/>
        </p:spPr>
        <p:txBody>
          <a:bodyPr wrap="square" rtlCol="0">
            <a:spAutoFit/>
          </a:bodyPr>
          <a:lstStyle/>
          <a:p>
            <a:r>
              <a:rPr lang="en-US" sz="800" dirty="0"/>
              <a:t>Fonte da </a:t>
            </a:r>
            <a:r>
              <a:rPr lang="en-US" sz="800" dirty="0" err="1"/>
              <a:t>imagem</a:t>
            </a:r>
            <a:r>
              <a:rPr lang="en-US" sz="800" dirty="0"/>
              <a:t>: </a:t>
            </a:r>
            <a:r>
              <a:rPr lang="en-US" sz="800" dirty="0">
                <a:hlinkClick r:id="rId4"/>
              </a:rPr>
              <a:t>https://inhabitat.com/google-employees-in-zurich-zooglers-have-the-worlds-coolest-re-purposed-office/emea-engineering-hub-zurich-camenzind-evolution-1/</a:t>
            </a:r>
            <a:r>
              <a:rPr lang="en-US" sz="800" dirty="0"/>
              <a:t> </a:t>
            </a:r>
          </a:p>
        </p:txBody>
      </p:sp>
    </p:spTree>
    <p:extLst>
      <p:ext uri="{BB962C8B-B14F-4D97-AF65-F5344CB8AC3E}">
        <p14:creationId xmlns:p14="http://schemas.microsoft.com/office/powerpoint/2010/main" val="2050981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7200" y="533400"/>
            <a:ext cx="8229600" cy="609600"/>
          </a:xfrm>
        </p:spPr>
        <p:txBody>
          <a:bodyPr/>
          <a:lstStyle/>
          <a:p>
            <a:pPr algn="ctr"/>
            <a:r>
              <a:rPr lang="en-US" sz="3600" dirty="0" err="1"/>
              <a:t>Cultura</a:t>
            </a:r>
            <a:r>
              <a:rPr lang="en-US" sz="3600" dirty="0"/>
              <a:t> </a:t>
            </a:r>
            <a:r>
              <a:rPr lang="en-US" sz="3600" dirty="0" err="1"/>
              <a:t>orientada</a:t>
            </a:r>
            <a:r>
              <a:rPr lang="en-US" sz="3600" dirty="0"/>
              <a:t> para o </a:t>
            </a:r>
            <a:r>
              <a:rPr lang="en-US" sz="3600" dirty="0" err="1"/>
              <a:t>cliente</a:t>
            </a:r>
            <a:endParaRPr lang="en-US" dirty="0"/>
          </a:p>
        </p:txBody>
      </p:sp>
      <p:graphicFrame>
        <p:nvGraphicFramePr>
          <p:cNvPr id="6" name="Table 5" descr="Headers: Characteristics of Customer Responsive Culture, Suggestions for Managers"/>
          <p:cNvGraphicFramePr>
            <a:graphicFrameLocks noGrp="1"/>
          </p:cNvGraphicFramePr>
          <p:nvPr>
            <p:extLst>
              <p:ext uri="{D42A27DB-BD31-4B8C-83A1-F6EECF244321}">
                <p14:modId xmlns:p14="http://schemas.microsoft.com/office/powerpoint/2010/main" val="183292030"/>
              </p:ext>
            </p:extLst>
          </p:nvPr>
        </p:nvGraphicFramePr>
        <p:xfrm>
          <a:off x="190500" y="1673012"/>
          <a:ext cx="8763000" cy="4422988"/>
        </p:xfrm>
        <a:graphic>
          <a:graphicData uri="http://schemas.openxmlformats.org/drawingml/2006/table">
            <a:tbl>
              <a:tblPr firstRow="1" bandRow="1">
                <a:tableStyleId>{3B4B98B0-60AC-42C2-AFA5-B58CD77FA1E5}</a:tableStyleId>
              </a:tblPr>
              <a:tblGrid>
                <a:gridCol w="29718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694267">
                <a:tc>
                  <a:txBody>
                    <a:bodyPr/>
                    <a:lstStyle/>
                    <a:p>
                      <a:r>
                        <a:rPr lang="en-US" sz="1600" dirty="0"/>
                        <a:t>Characteristics of Customer Responsive Culture</a:t>
                      </a:r>
                    </a:p>
                  </a:txBody>
                  <a:tcPr/>
                </a:tc>
                <a:tc>
                  <a:txBody>
                    <a:bodyPr/>
                    <a:lstStyle/>
                    <a:p>
                      <a:r>
                        <a:rPr lang="en-US" sz="1600" dirty="0"/>
                        <a:t>Suggestions for Managers</a:t>
                      </a:r>
                    </a:p>
                  </a:txBody>
                  <a:tcPr/>
                </a:tc>
                <a:extLst>
                  <a:ext uri="{0D108BD9-81ED-4DB2-BD59-A6C34878D82A}">
                    <a16:rowId xmlns:a16="http://schemas.microsoft.com/office/drawing/2014/main" val="10000"/>
                  </a:ext>
                </a:extLst>
              </a:tr>
              <a:tr h="694267">
                <a:tc>
                  <a:txBody>
                    <a:bodyPr/>
                    <a:lstStyle/>
                    <a:p>
                      <a:r>
                        <a:rPr lang="en-US" sz="1600" dirty="0"/>
                        <a:t>Type of employee</a:t>
                      </a:r>
                    </a:p>
                  </a:txBody>
                  <a:tcPr/>
                </a:tc>
                <a:tc>
                  <a:txBody>
                    <a:bodyPr/>
                    <a:lstStyle/>
                    <a:p>
                      <a:r>
                        <a:rPr lang="en-US" sz="1600" dirty="0"/>
                        <a:t>Hire people</a:t>
                      </a:r>
                      <a:r>
                        <a:rPr lang="en-US" sz="1600" baseline="0" dirty="0"/>
                        <a:t> with personalities and attitudes consistent with customer service: friendly, attentive, enthusiastic, patient, good listening skills</a:t>
                      </a:r>
                      <a:endParaRPr lang="en-US" sz="1600" dirty="0"/>
                    </a:p>
                  </a:txBody>
                  <a:tcPr/>
                </a:tc>
                <a:extLst>
                  <a:ext uri="{0D108BD9-81ED-4DB2-BD59-A6C34878D82A}">
                    <a16:rowId xmlns:a16="http://schemas.microsoft.com/office/drawing/2014/main" val="10001"/>
                  </a:ext>
                </a:extLst>
              </a:tr>
              <a:tr h="694267">
                <a:tc>
                  <a:txBody>
                    <a:bodyPr/>
                    <a:lstStyle/>
                    <a:p>
                      <a:r>
                        <a:rPr lang="en-US" sz="1600" dirty="0"/>
                        <a:t>Type of job environment</a:t>
                      </a:r>
                    </a:p>
                  </a:txBody>
                  <a:tcPr/>
                </a:tc>
                <a:tc>
                  <a:txBody>
                    <a:bodyPr/>
                    <a:lstStyle/>
                    <a:p>
                      <a:r>
                        <a:rPr lang="en-US" sz="1600" dirty="0"/>
                        <a:t>Design jobs so employees have as much control as possible to satisfy customers, without rigid rules and procedures</a:t>
                      </a:r>
                    </a:p>
                  </a:txBody>
                  <a:tcPr/>
                </a:tc>
                <a:extLst>
                  <a:ext uri="{0D108BD9-81ED-4DB2-BD59-A6C34878D82A}">
                    <a16:rowId xmlns:a16="http://schemas.microsoft.com/office/drawing/2014/main" val="10002"/>
                  </a:ext>
                </a:extLst>
              </a:tr>
              <a:tr h="694267">
                <a:tc>
                  <a:txBody>
                    <a:bodyPr/>
                    <a:lstStyle/>
                    <a:p>
                      <a:r>
                        <a:rPr lang="en-US" sz="1600" dirty="0"/>
                        <a:t>Empowerment</a:t>
                      </a:r>
                    </a:p>
                  </a:txBody>
                  <a:tcPr/>
                </a:tc>
                <a:tc>
                  <a:txBody>
                    <a:bodyPr/>
                    <a:lstStyle/>
                    <a:p>
                      <a:r>
                        <a:rPr lang="en-US" sz="1600" dirty="0"/>
                        <a:t>Give service-contact employees the discretion to make day-to-day decisions on job-related activities</a:t>
                      </a:r>
                    </a:p>
                  </a:txBody>
                  <a:tcPr/>
                </a:tc>
                <a:extLst>
                  <a:ext uri="{0D108BD9-81ED-4DB2-BD59-A6C34878D82A}">
                    <a16:rowId xmlns:a16="http://schemas.microsoft.com/office/drawing/2014/main" val="10003"/>
                  </a:ext>
                </a:extLst>
              </a:tr>
              <a:tr h="621453">
                <a:tc>
                  <a:txBody>
                    <a:bodyPr/>
                    <a:lstStyle/>
                    <a:p>
                      <a:r>
                        <a:rPr lang="en-US" sz="1600" dirty="0"/>
                        <a:t>Role clarity</a:t>
                      </a:r>
                    </a:p>
                  </a:txBody>
                  <a:tcPr/>
                </a:tc>
                <a:tc>
                  <a:txBody>
                    <a:bodyPr/>
                    <a:lstStyle/>
                    <a:p>
                      <a:r>
                        <a:rPr lang="en-US" sz="1600" dirty="0"/>
                        <a:t>Reduce uncertainty about what service-contact employees can and cannot do by continual training on product knowledge, listening, and other behavioral skills</a:t>
                      </a:r>
                    </a:p>
                  </a:txBody>
                  <a:tcPr/>
                </a:tc>
                <a:extLst>
                  <a:ext uri="{0D108BD9-81ED-4DB2-BD59-A6C34878D82A}">
                    <a16:rowId xmlns:a16="http://schemas.microsoft.com/office/drawing/2014/main" val="10004"/>
                  </a:ext>
                </a:extLst>
              </a:tr>
              <a:tr h="694267">
                <a:tc>
                  <a:txBody>
                    <a:bodyPr/>
                    <a:lstStyle/>
                    <a:p>
                      <a:r>
                        <a:rPr lang="en-US" sz="1600" dirty="0"/>
                        <a:t>Consistent desire to satisfy and delight customers</a:t>
                      </a:r>
                    </a:p>
                  </a:txBody>
                  <a:tcPr/>
                </a:tc>
                <a:tc>
                  <a:txBody>
                    <a:bodyPr/>
                    <a:lstStyle/>
                    <a:p>
                      <a:r>
                        <a:rPr lang="en-US" sz="1600" dirty="0"/>
                        <a:t>Clarify</a:t>
                      </a:r>
                      <a:r>
                        <a:rPr lang="en-US" sz="1600" baseline="0" dirty="0"/>
                        <a:t> organization’s commitment to do whatever it takes, even if it’s outside an employee’s normal job requirements</a:t>
                      </a:r>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761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Cultura</a:t>
            </a:r>
            <a:r>
              <a:rPr lang="en-US" sz="3200" dirty="0"/>
              <a:t> </a:t>
            </a:r>
            <a:r>
              <a:rPr lang="en-US" sz="3200" dirty="0" err="1"/>
              <a:t>orientada</a:t>
            </a:r>
            <a:r>
              <a:rPr lang="en-US" sz="3200" dirty="0"/>
              <a:t> para o </a:t>
            </a:r>
            <a:r>
              <a:rPr lang="en-US" sz="3200" dirty="0" err="1"/>
              <a:t>cliente</a:t>
            </a:r>
            <a:endParaRPr lang="en-US" dirty="0"/>
          </a:p>
        </p:txBody>
      </p:sp>
      <p:sp>
        <p:nvSpPr>
          <p:cNvPr id="5" name="Rectangle 3"/>
          <p:cNvSpPr txBox="1">
            <a:spLocks/>
          </p:cNvSpPr>
          <p:nvPr/>
        </p:nvSpPr>
        <p:spPr bwMode="auto">
          <a:xfrm>
            <a:off x="457200" y="1676400"/>
            <a:ext cx="8229600" cy="4068763"/>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a:t>Critérios de recrutamento e seleção incluem o interesse pelo cliente.</a:t>
            </a:r>
          </a:p>
          <a:p>
            <a:pPr marL="457200" indent="-457200" algn="just">
              <a:lnSpc>
                <a:spcPct val="90000"/>
              </a:lnSpc>
              <a:buFont typeface="Arial" panose="020B0604020202020204" pitchFamily="34" charset="0"/>
              <a:buChar char="•"/>
            </a:pPr>
            <a:endParaRPr lang="pt-PT" sz="800" dirty="0"/>
          </a:p>
          <a:p>
            <a:pPr marL="457200" indent="-457200" algn="just">
              <a:lnSpc>
                <a:spcPct val="90000"/>
              </a:lnSpc>
              <a:buFont typeface="Arial" panose="020B0604020202020204" pitchFamily="34" charset="0"/>
              <a:buChar char="•"/>
            </a:pPr>
            <a:r>
              <a:rPr lang="pt-PT" sz="2400" dirty="0"/>
              <a:t>Regras, procedimentos, e regulamentos pouco rígidos.</a:t>
            </a:r>
          </a:p>
          <a:p>
            <a:pPr marL="457200" indent="-457200" algn="just">
              <a:lnSpc>
                <a:spcPct val="90000"/>
              </a:lnSpc>
              <a:buFont typeface="Arial" panose="020B0604020202020204" pitchFamily="34" charset="0"/>
              <a:buChar char="•"/>
            </a:pPr>
            <a:endParaRPr lang="pt-PT" sz="800" dirty="0"/>
          </a:p>
          <a:p>
            <a:pPr marL="457200" indent="-457200" algn="just">
              <a:lnSpc>
                <a:spcPct val="90000"/>
              </a:lnSpc>
              <a:buFont typeface="Arial" panose="020B0604020202020204" pitchFamily="34" charset="0"/>
              <a:buChar char="•"/>
            </a:pPr>
            <a:r>
              <a:rPr lang="pt-PT" sz="2400" dirty="0"/>
              <a:t>Uso alargado de </a:t>
            </a:r>
            <a:r>
              <a:rPr lang="pt-PT" sz="2400" i="1" dirty="0" err="1"/>
              <a:t>empowerment</a:t>
            </a:r>
            <a:r>
              <a:rPr lang="pt-PT" sz="2400" dirty="0"/>
              <a:t> (autonomia e responsabilização).</a:t>
            </a:r>
          </a:p>
          <a:p>
            <a:pPr marL="457200" indent="-457200" algn="just">
              <a:lnSpc>
                <a:spcPct val="90000"/>
              </a:lnSpc>
              <a:buFont typeface="Arial" panose="020B0604020202020204" pitchFamily="34" charset="0"/>
              <a:buChar char="•"/>
            </a:pPr>
            <a:endParaRPr lang="pt-PT" sz="800" dirty="0"/>
          </a:p>
          <a:p>
            <a:pPr marL="457200" indent="-457200" algn="just">
              <a:lnSpc>
                <a:spcPct val="90000"/>
              </a:lnSpc>
              <a:buFont typeface="Arial" panose="020B0604020202020204" pitchFamily="34" charset="0"/>
              <a:buChar char="•"/>
            </a:pPr>
            <a:r>
              <a:rPr lang="pt-PT" sz="2400" dirty="0"/>
              <a:t>Boas capacidades de escutar outros.</a:t>
            </a:r>
          </a:p>
          <a:p>
            <a:pPr marL="457200" indent="-457200" algn="just">
              <a:lnSpc>
                <a:spcPct val="90000"/>
              </a:lnSpc>
              <a:buFont typeface="Arial" panose="020B0604020202020204" pitchFamily="34" charset="0"/>
              <a:buChar char="•"/>
            </a:pPr>
            <a:endParaRPr lang="pt-PT" sz="800" dirty="0"/>
          </a:p>
          <a:p>
            <a:pPr marL="457200" indent="-457200" algn="just">
              <a:lnSpc>
                <a:spcPct val="90000"/>
              </a:lnSpc>
              <a:buFont typeface="Arial" panose="020B0604020202020204" pitchFamily="34" charset="0"/>
              <a:buChar char="•"/>
            </a:pPr>
            <a:r>
              <a:rPr lang="pt-PT" sz="2400" dirty="0"/>
              <a:t>Clareza nas funções e papéis.</a:t>
            </a:r>
          </a:p>
          <a:p>
            <a:pPr marL="457200" indent="-457200" algn="just">
              <a:lnSpc>
                <a:spcPct val="90000"/>
              </a:lnSpc>
              <a:buFont typeface="Arial" panose="020B0604020202020204" pitchFamily="34" charset="0"/>
              <a:buChar char="•"/>
            </a:pPr>
            <a:endParaRPr lang="pt-PT" sz="800" dirty="0"/>
          </a:p>
          <a:p>
            <a:pPr marL="457200" indent="-457200" algn="just">
              <a:lnSpc>
                <a:spcPct val="90000"/>
              </a:lnSpc>
              <a:buFont typeface="Arial" panose="020B0604020202020204" pitchFamily="34" charset="0"/>
              <a:buChar char="•"/>
            </a:pPr>
            <a:r>
              <a:rPr lang="pt-PT" sz="2400" dirty="0"/>
              <a:t>Empregados que são conscienciosos no desejo de agradar aos clientes.</a:t>
            </a:r>
          </a:p>
        </p:txBody>
      </p:sp>
    </p:spTree>
    <p:extLst>
      <p:ext uri="{BB962C8B-B14F-4D97-AF65-F5344CB8AC3E}">
        <p14:creationId xmlns:p14="http://schemas.microsoft.com/office/powerpoint/2010/main" val="1868670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Cultura</a:t>
            </a:r>
            <a:r>
              <a:rPr lang="en-US" dirty="0"/>
              <a:t> </a:t>
            </a:r>
            <a:r>
              <a:rPr lang="en-US" dirty="0" err="1"/>
              <a:t>orientada</a:t>
            </a:r>
            <a:r>
              <a:rPr lang="en-US" dirty="0"/>
              <a:t> para a </a:t>
            </a:r>
            <a:r>
              <a:rPr lang="en-US" dirty="0" err="1"/>
              <a:t>sustentabilidade</a:t>
            </a:r>
            <a:endParaRPr lang="en-US" dirty="0"/>
          </a:p>
        </p:txBody>
      </p:sp>
      <p:sp>
        <p:nvSpPr>
          <p:cNvPr id="3" name="Content Placeholder 2"/>
          <p:cNvSpPr>
            <a:spLocks noGrp="1"/>
          </p:cNvSpPr>
          <p:nvPr>
            <p:ph idx="1"/>
          </p:nvPr>
        </p:nvSpPr>
        <p:spPr/>
        <p:txBody>
          <a:bodyPr/>
          <a:lstStyle/>
          <a:p>
            <a:r>
              <a:rPr lang="en-US" sz="2800" dirty="0" err="1"/>
              <a:t>Em</a:t>
            </a:r>
            <a:r>
              <a:rPr lang="en-US" sz="2800" dirty="0"/>
              <a:t> </a:t>
            </a:r>
            <a:r>
              <a:rPr lang="en-US" sz="2800" dirty="0" err="1"/>
              <a:t>muitas</a:t>
            </a:r>
            <a:r>
              <a:rPr lang="en-US" sz="2800" dirty="0"/>
              <a:t> </a:t>
            </a:r>
            <a:r>
              <a:rPr lang="en-US" sz="2800" dirty="0" err="1"/>
              <a:t>organizações</a:t>
            </a:r>
            <a:r>
              <a:rPr lang="en-US" sz="2800" dirty="0"/>
              <a:t>, a </a:t>
            </a:r>
            <a:r>
              <a:rPr lang="en-US" sz="2800" dirty="0" err="1"/>
              <a:t>sustentabilidade</a:t>
            </a:r>
            <a:r>
              <a:rPr lang="en-US" sz="2800" dirty="0"/>
              <a:t> é </a:t>
            </a:r>
            <a:r>
              <a:rPr lang="en-US" sz="2800" dirty="0" err="1"/>
              <a:t>incluida</a:t>
            </a:r>
            <a:r>
              <a:rPr lang="en-US" sz="2800" dirty="0"/>
              <a:t> </a:t>
            </a:r>
            <a:r>
              <a:rPr lang="en-US" sz="2800" dirty="0" err="1"/>
              <a:t>na</a:t>
            </a:r>
            <a:r>
              <a:rPr lang="en-US" sz="2800" dirty="0"/>
              <a:t> </a:t>
            </a:r>
            <a:r>
              <a:rPr lang="en-US" sz="2800" dirty="0" err="1"/>
              <a:t>cultura</a:t>
            </a:r>
            <a:r>
              <a:rPr lang="en-US" sz="2800" dirty="0"/>
              <a:t> </a:t>
            </a:r>
            <a:r>
              <a:rPr lang="en-US" sz="2800" dirty="0" err="1"/>
              <a:t>organizacional</a:t>
            </a:r>
            <a:r>
              <a:rPr lang="en-US" sz="2800" dirty="0"/>
              <a:t>.</a:t>
            </a:r>
          </a:p>
        </p:txBody>
      </p:sp>
    </p:spTree>
    <p:extLst>
      <p:ext uri="{BB962C8B-B14F-4D97-AF65-F5344CB8AC3E}">
        <p14:creationId xmlns:p14="http://schemas.microsoft.com/office/powerpoint/2010/main" val="1051858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097280"/>
          </a:xfrm>
        </p:spPr>
        <p:txBody>
          <a:bodyPr/>
          <a:lstStyle/>
          <a:p>
            <a:pPr algn="ctr"/>
            <a:r>
              <a:rPr lang="pt-PT" sz="6600" i="1" dirty="0" err="1"/>
              <a:t>The</a:t>
            </a:r>
            <a:r>
              <a:rPr lang="pt-PT" sz="6600" i="1" dirty="0"/>
              <a:t> </a:t>
            </a:r>
            <a:r>
              <a:rPr lang="pt-PT" sz="6600" i="1" dirty="0" err="1"/>
              <a:t>End</a:t>
            </a:r>
            <a:endParaRPr lang="pt-PT" sz="6600" i="1"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4228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Condicionantes</a:t>
            </a:r>
            <a:r>
              <a:rPr lang="en-US" dirty="0"/>
              <a:t> </a:t>
            </a:r>
            <a:r>
              <a:rPr lang="en-US" dirty="0" err="1"/>
              <a:t>às</a:t>
            </a:r>
            <a:r>
              <a:rPr lang="en-US" dirty="0"/>
              <a:t> </a:t>
            </a:r>
            <a:r>
              <a:rPr lang="en-US" dirty="0" err="1"/>
              <a:t>possibilidade</a:t>
            </a:r>
            <a:r>
              <a:rPr lang="en-US" dirty="0"/>
              <a:t> de </a:t>
            </a:r>
            <a:r>
              <a:rPr lang="en-US" dirty="0" err="1"/>
              <a:t>ação</a:t>
            </a:r>
            <a:r>
              <a:rPr lang="en-US" dirty="0"/>
              <a:t> e </a:t>
            </a:r>
            <a:r>
              <a:rPr lang="en-US" dirty="0" err="1"/>
              <a:t>decisão</a:t>
            </a:r>
            <a:r>
              <a:rPr lang="en-US" dirty="0"/>
              <a:t> dos </a:t>
            </a:r>
            <a:r>
              <a:rPr lang="en-US" dirty="0" err="1"/>
              <a:t>gestores</a:t>
            </a:r>
            <a:endParaRPr lang="en-US" dirty="0"/>
          </a:p>
        </p:txBody>
      </p:sp>
      <p:sp>
        <p:nvSpPr>
          <p:cNvPr id="5" name="Content Placeholder 2"/>
          <p:cNvSpPr>
            <a:spLocks noGrp="1"/>
          </p:cNvSpPr>
          <p:nvPr>
            <p:ph idx="1"/>
          </p:nvPr>
        </p:nvSpPr>
        <p:spPr>
          <a:xfrm>
            <a:off x="685800" y="2057399"/>
            <a:ext cx="7772400" cy="3276601"/>
          </a:xfrm>
        </p:spPr>
        <p:txBody>
          <a:bodyPr>
            <a:normAutofit/>
          </a:bodyPr>
          <a:lstStyle/>
          <a:p>
            <a:pPr algn="just"/>
            <a:r>
              <a:rPr lang="pt-PT" sz="2400" dirty="0"/>
              <a:t>Na realidade os gestores não são nem omnipotentes nem impotentes. Mas as suas decisões e ações, e respetivos resultados, são condicionadas.</a:t>
            </a:r>
          </a:p>
          <a:p>
            <a:pPr algn="just"/>
            <a:endParaRPr lang="pt-PT" sz="800" dirty="0"/>
          </a:p>
          <a:p>
            <a:pPr algn="just"/>
            <a:r>
              <a:rPr lang="pt-PT" sz="2400" dirty="0"/>
              <a:t>A Figura seguinte mostra que as condicionantes externas dizem respeito ao ambiente da organização e as condicionantes internas dizem respeito à cultura organizacional.</a:t>
            </a:r>
          </a:p>
        </p:txBody>
      </p:sp>
    </p:spTree>
    <p:extLst>
      <p:ext uri="{BB962C8B-B14F-4D97-AF65-F5344CB8AC3E}">
        <p14:creationId xmlns:p14="http://schemas.microsoft.com/office/powerpoint/2010/main" val="151402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a:xfrm>
            <a:off x="457200" y="228600"/>
            <a:ext cx="8153400" cy="1219200"/>
          </a:xfrm>
        </p:spPr>
        <p:txBody>
          <a:bodyPr/>
          <a:lstStyle/>
          <a:p>
            <a:r>
              <a:rPr lang="en-US" dirty="0" err="1"/>
              <a:t>Condicionantes</a:t>
            </a:r>
            <a:r>
              <a:rPr lang="en-US" dirty="0"/>
              <a:t> </a:t>
            </a:r>
            <a:r>
              <a:rPr lang="en-US" dirty="0" err="1"/>
              <a:t>às</a:t>
            </a:r>
            <a:r>
              <a:rPr lang="en-US" dirty="0"/>
              <a:t> </a:t>
            </a:r>
            <a:r>
              <a:rPr lang="en-US" dirty="0" err="1"/>
              <a:t>possibilidade</a:t>
            </a:r>
            <a:r>
              <a:rPr lang="en-US" dirty="0"/>
              <a:t> de </a:t>
            </a:r>
            <a:r>
              <a:rPr lang="en-US" dirty="0" err="1"/>
              <a:t>ação</a:t>
            </a:r>
            <a:r>
              <a:rPr lang="en-US" dirty="0"/>
              <a:t> e </a:t>
            </a:r>
            <a:r>
              <a:rPr lang="en-US" dirty="0" err="1"/>
              <a:t>decisão</a:t>
            </a:r>
            <a:r>
              <a:rPr lang="en-US" dirty="0"/>
              <a:t> dos </a:t>
            </a:r>
            <a:r>
              <a:rPr lang="en-US" dirty="0" err="1"/>
              <a:t>gestores</a:t>
            </a:r>
            <a:endParaRPr lang="en-US" dirty="0"/>
          </a:p>
        </p:txBody>
      </p:sp>
      <p:pic>
        <p:nvPicPr>
          <p:cNvPr id="6" name="Picture 2" descr="A diagram shows that both organizational environment and organizational culture affects managerial discretion. "/>
          <p:cNvPicPr>
            <a:picLocks noChangeAspect="1" noChangeArrowheads="1"/>
          </p:cNvPicPr>
          <p:nvPr/>
        </p:nvPicPr>
        <p:blipFill>
          <a:blip r:embed="rId3" cstate="print"/>
          <a:srcRect/>
          <a:stretch>
            <a:fillRect/>
          </a:stretch>
        </p:blipFill>
        <p:spPr bwMode="auto">
          <a:xfrm>
            <a:off x="80591" y="2734498"/>
            <a:ext cx="8959996" cy="1456501"/>
          </a:xfrm>
          <a:prstGeom prst="rect">
            <a:avLst/>
          </a:prstGeom>
          <a:noFill/>
          <a:ln w="9525">
            <a:noFill/>
            <a:miter lim="800000"/>
            <a:headEnd/>
            <a:tailEnd/>
          </a:ln>
        </p:spPr>
      </p:pic>
    </p:spTree>
    <p:extLst>
      <p:ext uri="{BB962C8B-B14F-4D97-AF65-F5344CB8AC3E}">
        <p14:creationId xmlns:p14="http://schemas.microsoft.com/office/powerpoint/2010/main" val="183005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err="1"/>
              <a:t>Figura</a:t>
            </a:r>
            <a:r>
              <a:rPr lang="en-US" dirty="0"/>
              <a:t> 7-2</a:t>
            </a:r>
            <a:br>
              <a:rPr lang="en-US" dirty="0"/>
            </a:br>
            <a:r>
              <a:rPr lang="en-US" dirty="0" err="1"/>
              <a:t>Componentes</a:t>
            </a:r>
            <a:r>
              <a:rPr lang="en-US" dirty="0"/>
              <a:t> do </a:t>
            </a:r>
            <a:r>
              <a:rPr lang="en-US" dirty="0" err="1"/>
              <a:t>ambiente</a:t>
            </a:r>
            <a:r>
              <a:rPr lang="en-US" dirty="0"/>
              <a:t> </a:t>
            </a:r>
            <a:r>
              <a:rPr lang="en-US" dirty="0" err="1"/>
              <a:t>Externo</a:t>
            </a:r>
            <a:r>
              <a:rPr lang="en-US" dirty="0"/>
              <a:t> </a:t>
            </a:r>
          </a:p>
        </p:txBody>
      </p:sp>
      <p:pic>
        <p:nvPicPr>
          <p:cNvPr id="7" name="Picture 2" descr="The organization has external components as follows:&#10;• Political/legal&#10;• Demographics&#10;• Economic&#10;• Sociocultural&#10;• Technological&#10;• Global."/>
          <p:cNvPicPr>
            <a:picLocks noChangeAspect="1" noChangeArrowheads="1"/>
          </p:cNvPicPr>
          <p:nvPr/>
        </p:nvPicPr>
        <p:blipFill>
          <a:blip r:embed="rId3" cstate="print"/>
          <a:srcRect/>
          <a:stretch>
            <a:fillRect/>
          </a:stretch>
        </p:blipFill>
        <p:spPr bwMode="auto">
          <a:xfrm>
            <a:off x="279217" y="1841686"/>
            <a:ext cx="8585566" cy="2946028"/>
          </a:xfrm>
          <a:prstGeom prst="rect">
            <a:avLst/>
          </a:prstGeom>
          <a:noFill/>
          <a:ln w="9525">
            <a:noFill/>
            <a:miter lim="800000"/>
            <a:headEnd/>
            <a:tailEnd/>
          </a:ln>
        </p:spPr>
      </p:pic>
    </p:spTree>
    <p:extLst>
      <p:ext uri="{BB962C8B-B14F-4D97-AF65-F5344CB8AC3E}">
        <p14:creationId xmlns:p14="http://schemas.microsoft.com/office/powerpoint/2010/main" val="80122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Analisar</a:t>
            </a:r>
            <a:r>
              <a:rPr lang="en-US" sz="3600" dirty="0"/>
              <a:t> a </a:t>
            </a:r>
            <a:r>
              <a:rPr lang="en-US" sz="3600" dirty="0" err="1"/>
              <a:t>incerteza</a:t>
            </a:r>
            <a:r>
              <a:rPr lang="en-US" sz="3600" dirty="0"/>
              <a:t> </a:t>
            </a:r>
            <a:r>
              <a:rPr lang="en-US" sz="3600" dirty="0" err="1"/>
              <a:t>ambiental</a:t>
            </a:r>
            <a:r>
              <a:rPr lang="en-US" sz="3600" dirty="0"/>
              <a:t> </a:t>
            </a:r>
            <a:endParaRPr lang="en-US" dirty="0"/>
          </a:p>
        </p:txBody>
      </p:sp>
      <p:sp>
        <p:nvSpPr>
          <p:cNvPr id="5" name="Content Placeholder 5"/>
          <p:cNvSpPr>
            <a:spLocks noGrp="1"/>
          </p:cNvSpPr>
          <p:nvPr>
            <p:ph idx="1"/>
          </p:nvPr>
        </p:nvSpPr>
        <p:spPr>
          <a:xfrm>
            <a:off x="685800" y="1600200"/>
            <a:ext cx="7772400" cy="4190999"/>
          </a:xfrm>
        </p:spPr>
        <p:txBody>
          <a:bodyPr>
            <a:normAutofit fontScale="85000" lnSpcReduction="20000"/>
          </a:bodyPr>
          <a:lstStyle/>
          <a:p>
            <a:pPr marL="450850" indent="-381000" algn="just"/>
            <a:r>
              <a:rPr lang="pt-PT" sz="2800" dirty="0"/>
              <a:t>A </a:t>
            </a:r>
            <a:r>
              <a:rPr lang="pt-PT" sz="2800" b="1" dirty="0"/>
              <a:t>incerteza ambiental </a:t>
            </a:r>
            <a:r>
              <a:rPr lang="pt-PT" sz="2800" dirty="0"/>
              <a:t>diz respeito ao grau de mudança e de complexidade no ambiente da organização.</a:t>
            </a:r>
          </a:p>
          <a:p>
            <a:pPr marL="450850" indent="-381000" algn="just"/>
            <a:endParaRPr lang="pt-PT" sz="900" dirty="0"/>
          </a:p>
          <a:p>
            <a:pPr marL="901700" lvl="1" indent="-450850" algn="just"/>
            <a:r>
              <a:rPr lang="pt-PT" sz="2400" dirty="0"/>
              <a:t>A primeira dimensão da incerteza é o </a:t>
            </a:r>
            <a:r>
              <a:rPr lang="pt-PT" sz="2400" b="1" dirty="0"/>
              <a:t>grau de mudança</a:t>
            </a:r>
            <a:r>
              <a:rPr lang="pt-PT" sz="2400" dirty="0"/>
              <a:t>.</a:t>
            </a:r>
          </a:p>
          <a:p>
            <a:pPr marL="1325563" lvl="2" indent="-244475" algn="just">
              <a:buFont typeface="+mj-lt"/>
              <a:buAutoNum type="arabicPeriod"/>
            </a:pPr>
            <a:r>
              <a:rPr lang="pt-PT" sz="2200" dirty="0"/>
              <a:t>Se as componentes do ambiente externo são estáveis, o grau de </a:t>
            </a:r>
            <a:r>
              <a:rPr lang="pt-PT" sz="2200" u="sng" dirty="0"/>
              <a:t>mudança é mínimo</a:t>
            </a:r>
            <a:r>
              <a:rPr lang="pt-PT" sz="2200" dirty="0"/>
              <a:t>.</a:t>
            </a:r>
          </a:p>
          <a:p>
            <a:pPr marL="1325563" lvl="2" indent="-244475" algn="just">
              <a:buFont typeface="+mj-lt"/>
              <a:buAutoNum type="arabicPeriod"/>
            </a:pPr>
            <a:r>
              <a:rPr lang="pt-PT" sz="2200" dirty="0"/>
              <a:t>Se as componentes do ambiente externo são dinâmicas, o grau de </a:t>
            </a:r>
            <a:r>
              <a:rPr lang="pt-PT" sz="2200" u="sng" dirty="0"/>
              <a:t>mudança é frequente</a:t>
            </a:r>
            <a:r>
              <a:rPr lang="pt-PT" sz="2200" dirty="0"/>
              <a:t>.</a:t>
            </a:r>
          </a:p>
          <a:p>
            <a:pPr marL="868680" lvl="2" indent="0" algn="just">
              <a:buNone/>
            </a:pPr>
            <a:endParaRPr lang="pt-PT" sz="900" dirty="0"/>
          </a:p>
          <a:p>
            <a:pPr marL="925830" lvl="1" indent="-457200" algn="just"/>
            <a:r>
              <a:rPr lang="pt-PT" sz="2400" dirty="0"/>
              <a:t>A segunda dimensão é a </a:t>
            </a:r>
            <a:r>
              <a:rPr lang="pt-PT" sz="2400" b="1" dirty="0"/>
              <a:t>complexidade ambiental</a:t>
            </a:r>
            <a:r>
              <a:rPr lang="pt-PT" sz="2400" dirty="0"/>
              <a:t> – número de componentes no ambiente e conhecimento que a organização tem sobre esses componentes. Assim, o </a:t>
            </a:r>
            <a:r>
              <a:rPr lang="pt-PT" sz="2400" u="sng" dirty="0"/>
              <a:t>ambiente pode ser simples ou complexo</a:t>
            </a:r>
            <a:r>
              <a:rPr lang="pt-PT" sz="2400" dirty="0"/>
              <a:t>.</a:t>
            </a:r>
            <a:endParaRPr lang="pt-PT" sz="2200" dirty="0"/>
          </a:p>
        </p:txBody>
      </p:sp>
    </p:spTree>
    <p:extLst>
      <p:ext uri="{BB962C8B-B14F-4D97-AF65-F5344CB8AC3E}">
        <p14:creationId xmlns:p14="http://schemas.microsoft.com/office/powerpoint/2010/main" val="21329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err="1"/>
              <a:t>Figura</a:t>
            </a:r>
            <a:r>
              <a:rPr lang="en-US" dirty="0"/>
              <a:t> 7-3</a:t>
            </a:r>
            <a:br>
              <a:rPr lang="en-US" dirty="0"/>
            </a:br>
            <a:r>
              <a:rPr lang="en-US" dirty="0" err="1"/>
              <a:t>Matriz</a:t>
            </a:r>
            <a:r>
              <a:rPr lang="en-US" dirty="0"/>
              <a:t> de</a:t>
            </a:r>
            <a:r>
              <a:rPr lang="en-US" sz="3600" dirty="0"/>
              <a:t> </a:t>
            </a:r>
            <a:r>
              <a:rPr lang="en-US" sz="3600" dirty="0" err="1"/>
              <a:t>incerteza</a:t>
            </a:r>
            <a:r>
              <a:rPr lang="en-US" sz="3600" dirty="0"/>
              <a:t> </a:t>
            </a:r>
            <a:r>
              <a:rPr lang="en-US" sz="3600" dirty="0" err="1"/>
              <a:t>ambiental</a:t>
            </a:r>
            <a:r>
              <a:rPr lang="en-US" sz="3600" dirty="0"/>
              <a:t> </a:t>
            </a:r>
            <a:endParaRPr lang="en-US" dirty="0"/>
          </a:p>
        </p:txBody>
      </p:sp>
      <p:pic>
        <p:nvPicPr>
          <p:cNvPr id="3" name="Picture 3">
            <a:extLst>
              <a:ext uri="{FF2B5EF4-FFF2-40B4-BE49-F238E27FC236}">
                <a16:creationId xmlns:a16="http://schemas.microsoft.com/office/drawing/2014/main" id="{7FC41B91-10A2-4E3D-ABC4-8E8FC472ABD3}"/>
              </a:ext>
            </a:extLst>
          </p:cNvPr>
          <p:cNvPicPr>
            <a:picLocks noGrp="1" noChangeAspect="1" noChangeArrowheads="1"/>
          </p:cNvPicPr>
          <p:nvPr/>
        </p:nvPicPr>
        <p:blipFill>
          <a:blip r:embed="rId3" cstate="print"/>
          <a:srcRect/>
          <a:stretch>
            <a:fillRect/>
          </a:stretch>
        </p:blipFill>
        <p:spPr bwMode="auto">
          <a:xfrm>
            <a:off x="139700" y="1371600"/>
            <a:ext cx="8866188" cy="4648200"/>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17B373D7-F212-4501-B357-1647D59BE926}"/>
              </a:ext>
            </a:extLst>
          </p:cNvPr>
          <p:cNvCxnSpPr>
            <a:cxnSpLocks/>
          </p:cNvCxnSpPr>
          <p:nvPr/>
        </p:nvCxnSpPr>
        <p:spPr>
          <a:xfrm>
            <a:off x="990600" y="4724400"/>
            <a:ext cx="784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0DD948-178F-4E91-8E7C-294A81516F02}"/>
              </a:ext>
            </a:extLst>
          </p:cNvPr>
          <p:cNvCxnSpPr>
            <a:cxnSpLocks/>
          </p:cNvCxnSpPr>
          <p:nvPr/>
        </p:nvCxnSpPr>
        <p:spPr>
          <a:xfrm>
            <a:off x="990600" y="2895600"/>
            <a:ext cx="784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04ADEA-6DD4-4D19-ADFD-228EA35BDCEF}"/>
              </a:ext>
            </a:extLst>
          </p:cNvPr>
          <p:cNvCxnSpPr>
            <a:cxnSpLocks/>
          </p:cNvCxnSpPr>
          <p:nvPr/>
        </p:nvCxnSpPr>
        <p:spPr>
          <a:xfrm>
            <a:off x="1981200" y="4495800"/>
            <a:ext cx="2133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C3253A-AA67-4FEA-A8C7-6114878EF0DA}"/>
              </a:ext>
            </a:extLst>
          </p:cNvPr>
          <p:cNvCxnSpPr>
            <a:cxnSpLocks/>
          </p:cNvCxnSpPr>
          <p:nvPr/>
        </p:nvCxnSpPr>
        <p:spPr>
          <a:xfrm>
            <a:off x="1981200" y="2634342"/>
            <a:ext cx="2133600" cy="0"/>
          </a:xfrm>
          <a:prstGeom prst="line">
            <a:avLst/>
          </a:prstGeom>
          <a:ln w="31750">
            <a:solidFill>
              <a:srgbClr val="FF0000"/>
            </a:solidFill>
            <a:headEnd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1EF2A0-704C-457C-BA12-974028D43E32}"/>
              </a:ext>
            </a:extLst>
          </p:cNvPr>
          <p:cNvCxnSpPr>
            <a:cxnSpLocks/>
          </p:cNvCxnSpPr>
          <p:nvPr/>
        </p:nvCxnSpPr>
        <p:spPr>
          <a:xfrm>
            <a:off x="5943600" y="2623458"/>
            <a:ext cx="23622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E14823-F3B6-412A-9BE9-0BCFBE127EED}"/>
              </a:ext>
            </a:extLst>
          </p:cNvPr>
          <p:cNvCxnSpPr>
            <a:cxnSpLocks/>
          </p:cNvCxnSpPr>
          <p:nvPr/>
        </p:nvCxnSpPr>
        <p:spPr>
          <a:xfrm>
            <a:off x="5943600" y="4513944"/>
            <a:ext cx="23622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6994F2F-5C93-43E3-B29F-DDAF90C6698A}"/>
              </a:ext>
            </a:extLst>
          </p:cNvPr>
          <p:cNvSpPr/>
          <p:nvPr/>
        </p:nvSpPr>
        <p:spPr>
          <a:xfrm>
            <a:off x="990600" y="4800600"/>
            <a:ext cx="7467600" cy="9034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419E0D4-E91C-4635-A522-E03EA5ED0FA5}"/>
              </a:ext>
            </a:extLst>
          </p:cNvPr>
          <p:cNvSpPr/>
          <p:nvPr/>
        </p:nvSpPr>
        <p:spPr>
          <a:xfrm>
            <a:off x="996042" y="2950028"/>
            <a:ext cx="7462158" cy="95793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09F1-BCCD-4EDA-8270-55DF8220A8ED}"/>
              </a:ext>
            </a:extLst>
          </p:cNvPr>
          <p:cNvSpPr>
            <a:spLocks noGrp="1"/>
          </p:cNvSpPr>
          <p:nvPr>
            <p:ph type="title"/>
          </p:nvPr>
        </p:nvSpPr>
        <p:spPr>
          <a:xfrm>
            <a:off x="457200" y="304800"/>
            <a:ext cx="8229600" cy="626852"/>
          </a:xfrm>
        </p:spPr>
        <p:txBody>
          <a:bodyPr/>
          <a:lstStyle/>
          <a:p>
            <a:r>
              <a:rPr lang="en-US" dirty="0"/>
              <a:t>O </a:t>
            </a:r>
            <a:r>
              <a:rPr lang="en-US" dirty="0" err="1"/>
              <a:t>Ambiente</a:t>
            </a:r>
            <a:r>
              <a:rPr lang="en-US" dirty="0"/>
              <a:t> </a:t>
            </a:r>
            <a:r>
              <a:rPr lang="en-US" dirty="0" err="1"/>
              <a:t>Específico</a:t>
            </a:r>
            <a:r>
              <a:rPr lang="en-US" dirty="0"/>
              <a:t> </a:t>
            </a:r>
            <a:r>
              <a:rPr lang="en-US" sz="1800" dirty="0"/>
              <a:t>(1 of 2)</a:t>
            </a:r>
          </a:p>
        </p:txBody>
      </p:sp>
      <p:sp>
        <p:nvSpPr>
          <p:cNvPr id="3" name="Content Placeholder 2">
            <a:extLst>
              <a:ext uri="{FF2B5EF4-FFF2-40B4-BE49-F238E27FC236}">
                <a16:creationId xmlns:a16="http://schemas.microsoft.com/office/drawing/2014/main" id="{83E93DA9-156F-49FF-8FDD-9F33026C85FA}"/>
              </a:ext>
            </a:extLst>
          </p:cNvPr>
          <p:cNvSpPr>
            <a:spLocks noGrp="1"/>
          </p:cNvSpPr>
          <p:nvPr>
            <p:ph idx="1"/>
          </p:nvPr>
        </p:nvSpPr>
        <p:spPr>
          <a:xfrm>
            <a:off x="457200" y="1219200"/>
            <a:ext cx="8229600" cy="1816443"/>
          </a:xfrm>
        </p:spPr>
        <p:txBody>
          <a:bodyPr/>
          <a:lstStyle/>
          <a:p>
            <a:r>
              <a:rPr lang="en-US" sz="2400" b="1" dirty="0" err="1"/>
              <a:t>Ambiente</a:t>
            </a:r>
            <a:r>
              <a:rPr lang="en-US" sz="2400" b="1" dirty="0"/>
              <a:t> </a:t>
            </a:r>
            <a:r>
              <a:rPr lang="en-US" sz="2400" b="1" dirty="0" err="1"/>
              <a:t>Específico</a:t>
            </a:r>
            <a:r>
              <a:rPr lang="en-US" sz="2400" b="1" dirty="0"/>
              <a:t> </a:t>
            </a:r>
            <a:r>
              <a:rPr lang="en-US" sz="2400" dirty="0"/>
              <a:t>: A </a:t>
            </a:r>
            <a:r>
              <a:rPr lang="en-US" sz="2400" dirty="0" err="1"/>
              <a:t>parte</a:t>
            </a:r>
            <a:r>
              <a:rPr lang="en-US" sz="2400" dirty="0"/>
              <a:t> do </a:t>
            </a:r>
            <a:r>
              <a:rPr lang="en-US" sz="2400" dirty="0" err="1"/>
              <a:t>meio</a:t>
            </a:r>
            <a:r>
              <a:rPr lang="en-US" sz="2400" dirty="0"/>
              <a:t> </a:t>
            </a:r>
            <a:r>
              <a:rPr lang="en-US" sz="2400" dirty="0" err="1"/>
              <a:t>envolvente</a:t>
            </a:r>
            <a:r>
              <a:rPr lang="en-US" sz="2400" dirty="0"/>
              <a:t> que é </a:t>
            </a:r>
            <a:r>
              <a:rPr lang="en-US" sz="2400" dirty="0" err="1"/>
              <a:t>diretamente</a:t>
            </a:r>
            <a:r>
              <a:rPr lang="en-US" sz="2400" dirty="0"/>
              <a:t> </a:t>
            </a:r>
            <a:r>
              <a:rPr lang="en-US" sz="2400" dirty="0" err="1"/>
              <a:t>relevante</a:t>
            </a:r>
            <a:r>
              <a:rPr lang="en-US" sz="2400" dirty="0"/>
              <a:t> para a </a:t>
            </a:r>
            <a:r>
              <a:rPr lang="en-US" sz="2400" dirty="0" err="1"/>
              <a:t>organização</a:t>
            </a:r>
            <a:r>
              <a:rPr lang="en-US" sz="2400" dirty="0"/>
              <a:t> </a:t>
            </a:r>
            <a:r>
              <a:rPr lang="en-US" sz="2400" dirty="0" err="1"/>
              <a:t>atingir</a:t>
            </a:r>
            <a:r>
              <a:rPr lang="en-US" sz="2400" dirty="0"/>
              <a:t> os </a:t>
            </a:r>
            <a:r>
              <a:rPr lang="en-US" sz="2400" dirty="0" err="1"/>
              <a:t>seus</a:t>
            </a:r>
            <a:r>
              <a:rPr lang="en-US" sz="2400" dirty="0"/>
              <a:t> </a:t>
            </a:r>
            <a:r>
              <a:rPr lang="en-US" sz="2400" dirty="0" err="1"/>
              <a:t>objetivos</a:t>
            </a:r>
            <a:endParaRPr lang="en-US" sz="2400" dirty="0"/>
          </a:p>
          <a:p>
            <a:pPr marL="261938" indent="0">
              <a:buNone/>
            </a:pPr>
            <a:r>
              <a:rPr lang="en-US" sz="2400" dirty="0"/>
              <a:t>A </a:t>
            </a:r>
            <a:r>
              <a:rPr lang="en-US" sz="2400" dirty="0" err="1"/>
              <a:t>gestão</a:t>
            </a:r>
            <a:r>
              <a:rPr lang="en-US" sz="2400" dirty="0"/>
              <a:t> </a:t>
            </a:r>
            <a:r>
              <a:rPr lang="en-US" sz="2400" dirty="0" err="1"/>
              <a:t>direciona</a:t>
            </a:r>
            <a:r>
              <a:rPr lang="en-US" sz="2400" dirty="0"/>
              <a:t> a </a:t>
            </a:r>
            <a:r>
              <a:rPr lang="en-US" sz="2400" dirty="0" err="1"/>
              <a:t>sua</a:t>
            </a:r>
            <a:r>
              <a:rPr lang="en-US" sz="2400" dirty="0"/>
              <a:t> </a:t>
            </a:r>
            <a:r>
              <a:rPr lang="en-US" sz="2400" dirty="0" err="1"/>
              <a:t>atenção</a:t>
            </a:r>
            <a:r>
              <a:rPr lang="en-US" sz="2400" dirty="0"/>
              <a:t> </a:t>
            </a:r>
            <a:r>
              <a:rPr lang="en-US" sz="2400" dirty="0" err="1"/>
              <a:t>maioritariamente</a:t>
            </a:r>
            <a:r>
              <a:rPr lang="en-US" sz="2400" dirty="0"/>
              <a:t> para o </a:t>
            </a:r>
            <a:r>
              <a:rPr lang="en-US" sz="2400" dirty="0" err="1"/>
              <a:t>ambiente</a:t>
            </a:r>
            <a:r>
              <a:rPr lang="en-US" sz="2400" dirty="0"/>
              <a:t> </a:t>
            </a:r>
            <a:r>
              <a:rPr lang="en-US" sz="2400" dirty="0" err="1"/>
              <a:t>específico</a:t>
            </a:r>
            <a:r>
              <a:rPr lang="en-US" sz="2400" dirty="0"/>
              <a:t> da </a:t>
            </a:r>
            <a:r>
              <a:rPr lang="en-US" sz="2400" dirty="0" err="1"/>
              <a:t>sua</a:t>
            </a:r>
            <a:r>
              <a:rPr lang="en-US" sz="2400" dirty="0"/>
              <a:t> </a:t>
            </a:r>
            <a:r>
              <a:rPr lang="en-US" sz="2400" dirty="0" err="1"/>
              <a:t>organização</a:t>
            </a:r>
            <a:r>
              <a:rPr lang="en-US" sz="2400" dirty="0"/>
              <a:t>.</a:t>
            </a:r>
          </a:p>
        </p:txBody>
      </p:sp>
    </p:spTree>
    <p:extLst>
      <p:ext uri="{BB962C8B-B14F-4D97-AF65-F5344CB8AC3E}">
        <p14:creationId xmlns:p14="http://schemas.microsoft.com/office/powerpoint/2010/main" val="4444758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19430</TotalTime>
  <Words>4180</Words>
  <Application>Microsoft Office PowerPoint</Application>
  <PresentationFormat>On-screen Show (4:3)</PresentationFormat>
  <Paragraphs>323</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Times New Roman</vt:lpstr>
      <vt:lpstr>Verdana</vt:lpstr>
      <vt:lpstr>Wingdings</vt:lpstr>
      <vt:lpstr>508 Lecture</vt:lpstr>
      <vt:lpstr>Management</vt:lpstr>
      <vt:lpstr>Objetivos</vt:lpstr>
      <vt:lpstr>O Gestor:  Omnipotente ou Simbólico?</vt:lpstr>
      <vt:lpstr>Condicionantes às possibilidade de ação e decisão dos gestores</vt:lpstr>
      <vt:lpstr>Condicionantes às possibilidade de ação e decisão dos gestores</vt:lpstr>
      <vt:lpstr>Figura 7-2 Componentes do ambiente Externo </vt:lpstr>
      <vt:lpstr>Analisar a incerteza ambiental </vt:lpstr>
      <vt:lpstr>Figura 7-3 Matriz de incerteza ambiental </vt:lpstr>
      <vt:lpstr>O Ambiente Específico (1 of 2)</vt:lpstr>
      <vt:lpstr>O Ambiente Específico (2 of 2)</vt:lpstr>
      <vt:lpstr>Componentes do Ambiente Específico</vt:lpstr>
      <vt:lpstr>Componentes do Ambiente Específico</vt:lpstr>
      <vt:lpstr>Gestão do relacionamento com os stakeholders (designação genérica para os agentes do ambiente específico da organização)</vt:lpstr>
      <vt:lpstr>Stakeholders</vt:lpstr>
      <vt:lpstr>Benefícios de um bom relacionamento com os stakeholders</vt:lpstr>
      <vt:lpstr>Cultura Organizacional</vt:lpstr>
      <vt:lpstr>Cultura organizacional</vt:lpstr>
      <vt:lpstr>O que é a Cultura Organizational?</vt:lpstr>
      <vt:lpstr>Dimensões da cultura organizacional</vt:lpstr>
      <vt:lpstr>Questão 04: (Responda p.f. através do Ms Teams)</vt:lpstr>
      <vt:lpstr>Dimensões da cultura organizacional</vt:lpstr>
      <vt:lpstr>Dimensões da cultura organizacional</vt:lpstr>
      <vt:lpstr>Diferentes exemplos de culturas organizacionais</vt:lpstr>
      <vt:lpstr>Figura 7-7 Culturas fortes e culturas fracas</vt:lpstr>
      <vt:lpstr>Como aparece e se mantém a cultura organizacional</vt:lpstr>
      <vt:lpstr>Estabelecer e manter a cultura</vt:lpstr>
      <vt:lpstr>Como é que os empregados aprendem a cultura?</vt:lpstr>
      <vt:lpstr>Como é que a cultura afeta o trabalho dos gestores</vt:lpstr>
      <vt:lpstr>Tipos de decisões de gestão afetadas pela cultura</vt:lpstr>
      <vt:lpstr>Tópicos atuais sobre a cultura organizacional</vt:lpstr>
      <vt:lpstr>Cultura orientada para a inovação</vt:lpstr>
      <vt:lpstr>Cultura orientada para o cliente</vt:lpstr>
      <vt:lpstr>Cultura orientada para o cliente</vt:lpstr>
      <vt:lpstr>Cultura orientada para a sustentabilidade</vt:lpstr>
      <vt:lpstr>The End</vt:lpstr>
    </vt:vector>
  </TitlesOfParts>
  <Manager/>
  <Company>Cenveo Publisher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3: Managing the External Environment and the Organization’s Culture</dc:subject>
  <dc:creator>Stephen P. Robbins and Mary Coulter</dc:creator>
  <cp:keywords>Management</cp:keywords>
  <dc:description/>
  <cp:lastModifiedBy>Ricardo Belchior</cp:lastModifiedBy>
  <cp:revision>606</cp:revision>
  <dcterms:created xsi:type="dcterms:W3CDTF">2014-07-14T20:04:21Z</dcterms:created>
  <dcterms:modified xsi:type="dcterms:W3CDTF">2020-10-20T08:35:00Z</dcterms:modified>
  <cp:category/>
</cp:coreProperties>
</file>